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97" r:id="rId2"/>
    <p:sldId id="260" r:id="rId3"/>
    <p:sldId id="327" r:id="rId4"/>
    <p:sldId id="261" r:id="rId5"/>
    <p:sldId id="329" r:id="rId6"/>
    <p:sldId id="330" r:id="rId7"/>
    <p:sldId id="331" r:id="rId8"/>
    <p:sldId id="333" r:id="rId9"/>
    <p:sldId id="345" r:id="rId10"/>
    <p:sldId id="346" r:id="rId11"/>
    <p:sldId id="347" r:id="rId12"/>
    <p:sldId id="348" r:id="rId13"/>
    <p:sldId id="356" r:id="rId14"/>
    <p:sldId id="352" r:id="rId15"/>
    <p:sldId id="350" r:id="rId16"/>
    <p:sldId id="353" r:id="rId17"/>
    <p:sldId id="354" r:id="rId18"/>
    <p:sldId id="355" r:id="rId19"/>
    <p:sldId id="360" r:id="rId20"/>
    <p:sldId id="357" r:id="rId21"/>
    <p:sldId id="358" r:id="rId22"/>
    <p:sldId id="361" r:id="rId23"/>
    <p:sldId id="364" r:id="rId24"/>
    <p:sldId id="365" r:id="rId25"/>
    <p:sldId id="366" r:id="rId26"/>
    <p:sldId id="370" r:id="rId27"/>
    <p:sldId id="367" r:id="rId28"/>
    <p:sldId id="368" r:id="rId29"/>
    <p:sldId id="372" r:id="rId30"/>
    <p:sldId id="373" r:id="rId31"/>
    <p:sldId id="374" r:id="rId32"/>
    <p:sldId id="375" r:id="rId33"/>
    <p:sldId id="376" r:id="rId34"/>
    <p:sldId id="377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9" r:id="rId44"/>
    <p:sldId id="387" r:id="rId45"/>
    <p:sldId id="390" r:id="rId46"/>
    <p:sldId id="362" r:id="rId47"/>
    <p:sldId id="395" r:id="rId48"/>
    <p:sldId id="344" r:id="rId49"/>
    <p:sldId id="396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Peletta" initials="TP" lastIdx="9" clrIdx="0">
    <p:extLst>
      <p:ext uri="{19B8F6BF-5375-455C-9EA6-DF929625EA0E}">
        <p15:presenceInfo xmlns:p15="http://schemas.microsoft.com/office/powerpoint/2012/main" userId="S::tommaso.peletta@etu.unige.ch::5383efe9-02ec-4b22-8d9a-120b7fc157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CFC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A7FD-3B32-417B-95F2-99C379C6548A}" type="datetimeFigureOut">
              <a:rPr lang="en-GB" smtClean="0"/>
              <a:t>03/06/2021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C2148-D98F-40A3-9BEF-FA07A1FC2F2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73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18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5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C2148-D98F-40A3-9BEF-FA07A1FC2F2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52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F78239-93D6-4FFE-BEA5-4705184A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560E16-E7B0-45CF-8359-6E80AF45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DBC16-D018-488E-86DF-0E05B0E5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91C9D-4A58-44DB-B2B3-AC0B67497059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AD2187-0B0A-4525-9E1F-5BB68D85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A6BA6-D97D-42A3-B1F1-1B6D796D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87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C4860-E840-4DF0-8164-9C2F18E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4783D4-9637-445A-A9CF-E9B03A5F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2E757-9076-42CD-B28A-14B83446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7152-97E0-4E78-97E3-92354FDCBD83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18CD-2758-45BE-A7F6-05C876D3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20FB7-3DBC-4F87-9D73-5FD52DBA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13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C530ED-FC74-4B9E-9066-9D1F6ED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44B20B-6F4E-4353-B5CF-8601E164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31FF98-EF8D-408F-BBFB-61A9949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7818-57ED-4E93-8C05-A37055188A87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5FEB4-90DB-4DE4-A7BC-2C3E1763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C3E2C-615F-4C56-97A0-C2CC8111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866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9FFCD-9147-4EF0-B844-A5876C0B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CBD67-A034-49E6-BC8A-15852D42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1F44E-7034-4610-8ABC-580AED4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48107-504C-4C75-86C4-2A83971B33B4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159C7F-4A10-4B5F-9389-E384F6DE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01BAA-F28C-4CE3-8629-92D8824E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73DE-748E-4413-BD18-218CDCB9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0BF6D-8E69-48B0-8241-0B69FED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6C25A-E04F-420C-9469-E83F1B39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3B13-CA30-44BE-A854-C225AAF63323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7B6968-64D3-4D77-A351-D08ACF2C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36C80D-D4C9-4A93-B954-4C3BAFBC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82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8C-B30E-459C-8BF9-ED341A4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22499-31A3-4952-9B33-57B363F9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0A2D58-F8B7-4E39-8090-CC617F94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C56A95-1EB6-41F2-A80F-6F3BAB7D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0853-2585-4FFA-9F64-C765BF5E3D96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FB551F-CA84-40B4-928A-A2607E3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EBA0E4-DB7D-43DD-BF6F-978D9F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170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F7D5-8669-4F77-A388-07EE6726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0C06DE-B18F-49B1-BB0D-6AF788E2E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C1CE97-37FB-4DD3-B782-88D6A3BE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FFCCAC-C42C-4D2D-85E6-476E8A73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5362C9-A63B-4FD0-9F8C-DA1A8D685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20D9A7-1349-4B4E-80DB-352D03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9381-E16D-47F9-9704-652C10B0F513}" type="datetime1">
              <a:rPr lang="fr-CH" smtClean="0"/>
              <a:t>03.06.2021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F60D08-F920-44EC-893F-E12174A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A9FDBC-4579-4A5D-AAE0-A572B539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46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EBFC5-0D1A-4704-8002-B56BE320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CF470D-DEF9-43B4-B3EC-F86432B6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03D2-496F-4E55-B34A-6DF3D6FD6D55}" type="datetime1">
              <a:rPr lang="fr-CH" smtClean="0"/>
              <a:t>03.06.2021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A6028C-F84E-4A9B-A937-B90E38B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1EEDBE-9A70-4702-8866-D325F62C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237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5B5E95-9920-404A-851A-A04B5326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95A5-B168-41C4-B69E-804708DEEC27}" type="datetime1">
              <a:rPr lang="fr-CH" smtClean="0"/>
              <a:t>03.06.2021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98BAC-BBC0-4E54-B71D-F2E90EC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4F90F-8481-4766-A38F-935A7788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257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3A5-B765-4036-B75F-4928AEE1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601ED-0E82-4859-A896-3051F8BA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BF945B-0666-4DFD-97F2-EF2C729C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8D7B8-BCD2-4CC1-80BC-71815226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3A3D-2764-45C9-8FAB-B68FDE53AD70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459E-4D4A-4455-A0A9-03ECDB3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52747C-BED9-4A8E-9029-458A098A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5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2990-1BD7-4DC0-9567-E8A06C1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9600ECB-ECFC-4F09-ADD0-E7107B94A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C6596-2A0A-4B42-83E0-4926709D1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0997C5-1750-4454-B16E-89751B10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D8A8-BC5D-4281-BB09-D2530232A585}" type="datetime1">
              <a:rPr lang="fr-CH" smtClean="0"/>
              <a:t>03.06.2021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DC3C0-A0F7-43F5-B741-7F83E516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C388C-F7D2-41F4-B3E8-60ABBCAD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5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397FAD-86A2-4D88-A8A4-CA4F39CF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863DD6-7699-4856-9DCC-E870EBF9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6916E-B0B0-4687-91D3-41945D89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7BC8-768D-44F8-BD79-6949469D8755}" type="datetime1">
              <a:rPr lang="fr-CH" smtClean="0"/>
              <a:t>03.06.2021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28848D-4CA3-4EA8-930B-0D11FBE9E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C6D4-1C23-406A-90D5-906CCCC48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CAA9-A281-4BED-B172-048C7AE96558}" type="slidenum">
              <a:rPr lang="fr-CH" smtClean="0"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031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masoPeletta/Probabilistic-Model-Checking-with-PRIS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764"/>
            <a:ext cx="9144000" cy="1428236"/>
          </a:xfrm>
        </p:spPr>
        <p:txBody>
          <a:bodyPr>
            <a:normAutofit/>
          </a:bodyPr>
          <a:lstStyle/>
          <a:p>
            <a:r>
              <a:rPr lang="fr-CH" sz="4800" dirty="0" err="1">
                <a:solidFill>
                  <a:schemeClr val="accent1"/>
                </a:solidFill>
              </a:rPr>
              <a:t>Vehicular</a:t>
            </a:r>
            <a:r>
              <a:rPr lang="fr-CH" sz="4800" dirty="0">
                <a:solidFill>
                  <a:schemeClr val="accent1"/>
                </a:solidFill>
              </a:rPr>
              <a:t> Network </a:t>
            </a:r>
            <a:r>
              <a:rPr lang="fr-CH" sz="4800" dirty="0" err="1">
                <a:solidFill>
                  <a:schemeClr val="accent1"/>
                </a:solidFill>
              </a:rPr>
              <a:t>Analysis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Using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Probabilistic</a:t>
            </a:r>
            <a:r>
              <a:rPr lang="fr-CH" sz="4800" dirty="0">
                <a:solidFill>
                  <a:schemeClr val="accent1"/>
                </a:solidFill>
              </a:rPr>
              <a:t> Model Checking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01"/>
            <a:ext cx="9144000" cy="1655762"/>
          </a:xfrm>
        </p:spPr>
        <p:txBody>
          <a:bodyPr/>
          <a:lstStyle/>
          <a:p>
            <a:r>
              <a:rPr lang="fr-CH" dirty="0"/>
              <a:t>Jonathan Lo, Tommaso Peletta</a:t>
            </a:r>
          </a:p>
          <a:p>
            <a:r>
              <a:rPr lang="fr-CH" dirty="0"/>
              <a:t>3 Juin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118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10</a:t>
            </a:fld>
            <a:endParaRPr lang="fr-CH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9613A0-4D62-4AC1-A4EA-ECC898BC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723" y="3676072"/>
            <a:ext cx="3475303" cy="508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1658"/>
                <a:ext cx="6929582" cy="39285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000" dirty="0"/>
                  <a:t>Acceleration: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0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fr-CH" sz="20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000" dirty="0" err="1"/>
                  <a:t>Braking</a:t>
                </a:r>
                <a:r>
                  <a:rPr lang="fr-CH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h𝑒𝑎𝑑𝑤𝑎𝑦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0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fr-CH" sz="20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000" dirty="0" err="1"/>
                  <a:t>Randomization</a:t>
                </a:r>
                <a:r>
                  <a:rPr lang="fr-CH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−1)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000" b="0" dirty="0" err="1"/>
                  <a:t>Driving</a:t>
                </a:r>
                <a:r>
                  <a:rPr lang="it-IT" sz="20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  <a:p>
                <a:endParaRPr lang="fr-CH" sz="20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1658"/>
                <a:ext cx="6929582" cy="3928595"/>
              </a:xfrm>
              <a:blipFill>
                <a:blip r:embed="rId3"/>
                <a:stretch>
                  <a:fillRect l="-1408" t="-1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422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Modified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11</a:t>
            </a:fld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/>
                  <a:t>Acceleration: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H" sz="24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accent1"/>
                  </a:buClr>
                  <a:buSzPct val="130000"/>
                  <a:buNone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dirty="0" err="1"/>
                  <a:t>Braking</a:t>
                </a:r>
                <a:r>
                  <a:rPr lang="it-IT" sz="24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 −1,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 err="1"/>
                  <a:t>Driving</a:t>
                </a:r>
                <a:r>
                  <a:rPr lang="it-IT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  <a:blipFill>
                <a:blip r:embed="rId2"/>
                <a:stretch>
                  <a:fillRect l="-1473" t="-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671188-375D-4246-B411-34041AD6F972}"/>
              </a:ext>
            </a:extLst>
          </p:cNvPr>
          <p:cNvSpPr txBox="1"/>
          <p:nvPr/>
        </p:nvSpPr>
        <p:spPr>
          <a:xfrm>
            <a:off x="1447799" y="1690688"/>
            <a:ext cx="23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Vehicle</a:t>
            </a:r>
            <a:r>
              <a:rPr lang="it-IT" sz="2800" dirty="0"/>
              <a:t> H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5520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Nagel-</a:t>
            </a:r>
            <a:r>
              <a:rPr lang="fr-CH" dirty="0" err="1">
                <a:solidFill>
                  <a:schemeClr val="accent1"/>
                </a:solidFill>
              </a:rPr>
              <a:t>Schreckenberg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Modified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12</a:t>
            </a:fld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fr-CH" sz="2400" dirty="0"/>
                  <a:t>Acceleration: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fr-CH" sz="2400" dirty="0"/>
              </a:p>
              <a:p>
                <a:pPr marL="0" indent="0">
                  <a:lnSpc>
                    <a:spcPct val="120000"/>
                  </a:lnSpc>
                  <a:buClr>
                    <a:schemeClr val="accent1"/>
                  </a:buClr>
                  <a:buSzPct val="130000"/>
                  <a:buNone/>
                </a:pPr>
                <a:endParaRPr lang="fr-CH" sz="2400" dirty="0"/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dirty="0" err="1"/>
                  <a:t>Braking</a:t>
                </a:r>
                <a:r>
                  <a:rPr lang="it-IT" sz="24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sz="2400" b="0" i="1" dirty="0">
                    <a:latin typeface="Cambria Math" panose="02040503050406030204" pitchFamily="18" charset="0"/>
                  </a:rPr>
                  <a:t>  </a:t>
                </a:r>
                <a:r>
                  <a:rPr lang="it-IT" sz="2400" b="0" i="1" dirty="0" err="1">
                    <a:latin typeface="Cambria Math" panose="02040503050406030204" pitchFamily="18" charset="0"/>
                  </a:rPr>
                  <a:t>then</a:t>
                </a:r>
                <a:r>
                  <a:rPr lang="it-IT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sz="2400" b="0" i="1" dirty="0" err="1">
                    <a:latin typeface="Cambria Math" panose="02040503050406030204" pitchFamily="18" charset="0"/>
                  </a:rPr>
                  <a:t>brake</a:t>
                </a: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1"/>
                  </a:buClr>
                  <a:buSzPct val="130000"/>
                </a:pPr>
                <a:r>
                  <a:rPr lang="it-IT" sz="2400" b="0" dirty="0" err="1"/>
                  <a:t>Driving</a:t>
                </a:r>
                <a:r>
                  <a:rPr lang="it-IT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accent1"/>
                  </a:buClr>
                  <a:buSzPct val="13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  <a:p>
                <a:endParaRPr lang="fr-CH" sz="2400" dirty="0"/>
              </a:p>
            </p:txBody>
          </p:sp>
        </mc:Choice>
        <mc:Fallback xmlns="">
          <p:sp>
            <p:nvSpPr>
              <p:cNvPr id="11" name="Espace réservé du contenu 2">
                <a:extLst>
                  <a:ext uri="{FF2B5EF4-FFF2-40B4-BE49-F238E27FC236}">
                    <a16:creationId xmlns:a16="http://schemas.microsoft.com/office/drawing/2014/main" id="{0F1EF88D-D02A-4A65-A61E-60D426CF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050" y="2699684"/>
                <a:ext cx="9105900" cy="3501092"/>
              </a:xfrm>
              <a:blipFill>
                <a:blip r:embed="rId2"/>
                <a:stretch>
                  <a:fillRect l="-1473" t="-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671188-375D-4246-B411-34041AD6F972}"/>
              </a:ext>
            </a:extLst>
          </p:cNvPr>
          <p:cNvSpPr txBox="1"/>
          <p:nvPr/>
        </p:nvSpPr>
        <p:spPr>
          <a:xfrm>
            <a:off x="1447799" y="1690688"/>
            <a:ext cx="23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Vehicle</a:t>
            </a:r>
            <a:r>
              <a:rPr lang="it-IT" sz="2800" dirty="0"/>
              <a:t> 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9799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13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879713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Not </a:t>
            </a:r>
            <a:r>
              <a:rPr lang="fr-CH" dirty="0" err="1"/>
              <a:t>suited</a:t>
            </a:r>
            <a:r>
              <a:rPr lang="fr-CH" dirty="0"/>
              <a:t> for a </a:t>
            </a:r>
            <a:r>
              <a:rPr lang="fr-CH" dirty="0" err="1"/>
              <a:t>probabilistic</a:t>
            </a:r>
            <a:r>
              <a:rPr lang="fr-CH" dirty="0"/>
              <a:t>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Arificial</a:t>
            </a:r>
            <a:r>
              <a:rPr lang="fr-CH" dirty="0"/>
              <a:t> </a:t>
            </a:r>
            <a:r>
              <a:rPr lang="fr-CH" dirty="0" err="1"/>
              <a:t>parameters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Modelling</a:t>
            </a:r>
            <a:r>
              <a:rPr lang="fr-CH" dirty="0"/>
              <a:t> </a:t>
            </a:r>
            <a:r>
              <a:rPr lang="fr-CH" dirty="0" err="1"/>
              <a:t>problem</a:t>
            </a: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Problems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993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Road </a:t>
            </a:r>
            <a:r>
              <a:rPr lang="fr-CH" dirty="0" err="1">
                <a:solidFill>
                  <a:schemeClr val="accent1"/>
                </a:solidFill>
              </a:rPr>
              <a:t>topology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14</a:t>
            </a:fld>
            <a:endParaRPr lang="fr-CH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Analyze</a:t>
            </a:r>
            <a:r>
              <a:rPr lang="fr-CH" sz="2400" dirty="0"/>
              <a:t> </a:t>
            </a:r>
            <a:r>
              <a:rPr lang="fr-CH" sz="2400" dirty="0" err="1"/>
              <a:t>vehicular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Overloaded</a:t>
            </a:r>
            <a:r>
              <a:rPr lang="fr-CH" sz="2400" dirty="0"/>
              <a:t> road</a:t>
            </a:r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Find</a:t>
            </a:r>
            <a:r>
              <a:rPr lang="fr-CH" sz="2400" dirty="0"/>
              <a:t> solution to </a:t>
            </a:r>
            <a:r>
              <a:rPr lang="fr-CH" sz="2400" dirty="0" err="1"/>
              <a:t>improve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r>
              <a:rPr lang="fr-CH" sz="2400" dirty="0"/>
              <a:t> flow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61337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Goal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8C790-5EBA-4DC7-86EB-22A75A17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30937" y="2183576"/>
            <a:ext cx="3240000" cy="321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2E30B-857E-4AFC-9330-2EC465CCCAD3}"/>
              </a:ext>
            </a:extLst>
          </p:cNvPr>
          <p:cNvSpPr/>
          <p:nvPr/>
        </p:nvSpPr>
        <p:spPr>
          <a:xfrm>
            <a:off x="10210800" y="4091940"/>
            <a:ext cx="259080" cy="556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947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Road </a:t>
            </a:r>
            <a:r>
              <a:rPr lang="fr-CH" dirty="0" err="1">
                <a:solidFill>
                  <a:schemeClr val="accent1"/>
                </a:solidFill>
              </a:rPr>
              <a:t>topology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15</a:t>
            </a:fld>
            <a:endParaRPr lang="fr-CH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407380"/>
            <a:ext cx="4564120" cy="4336320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Portion of a roadmap</a:t>
            </a:r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Initial configuration </a:t>
            </a:r>
            <a:r>
              <a:rPr lang="fr-CH" sz="2400" dirty="0" err="1"/>
              <a:t>predetermined</a:t>
            </a: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Road </a:t>
            </a:r>
            <a:r>
              <a:rPr lang="fr-CH" sz="2400" dirty="0" err="1"/>
              <a:t>divided</a:t>
            </a:r>
            <a:r>
              <a:rPr lang="fr-CH" sz="2400" dirty="0"/>
              <a:t> in segments  </a:t>
            </a:r>
            <a:r>
              <a:rPr lang="fr-CH" sz="2400" dirty="0" err="1"/>
              <a:t>with</a:t>
            </a:r>
            <a:r>
              <a:rPr lang="fr-CH" sz="2400" dirty="0"/>
              <a:t> </a:t>
            </a:r>
            <a:r>
              <a:rPr lang="fr-CH" sz="2400" dirty="0" err="1"/>
              <a:t>different</a:t>
            </a:r>
            <a:r>
              <a:rPr lang="fr-CH" sz="2400" dirty="0"/>
              <a:t> </a:t>
            </a:r>
            <a:r>
              <a:rPr lang="fr-CH" sz="2400" dirty="0" err="1"/>
              <a:t>travel</a:t>
            </a:r>
            <a:r>
              <a:rPr lang="fr-CH" sz="2400" dirty="0"/>
              <a:t> time</a:t>
            </a:r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70000"/>
              </a:lnSpc>
              <a:buClr>
                <a:schemeClr val="accent1"/>
              </a:buClr>
              <a:buSzPct val="130000"/>
            </a:pPr>
            <a:r>
              <a:rPr lang="fr-CH" sz="2400" dirty="0" err="1"/>
              <a:t>Same</a:t>
            </a:r>
            <a:r>
              <a:rPr lang="fr-CH" sz="2400" dirty="0"/>
              <a:t> </a:t>
            </a:r>
            <a:r>
              <a:rPr lang="fr-CH" sz="2400" dirty="0" err="1"/>
              <a:t>probability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60575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92FEA3-F64C-4524-AE65-842EC2A5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30400" y="2022758"/>
            <a:ext cx="3401358" cy="33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9852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16</a:t>
            </a:fld>
            <a:endParaRPr lang="fr-C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73FACA-DA34-4D65-9B25-29FB6DD66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6"/>
          <a:stretch/>
        </p:blipFill>
        <p:spPr bwMode="auto">
          <a:xfrm rot="5400000">
            <a:off x="6685464" y="2713960"/>
            <a:ext cx="3850270" cy="18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11DDB5-DE4E-4879-9ECD-8B8AB6DB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80" y="1824587"/>
            <a:ext cx="3838769" cy="358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26AFCFA-6982-49F1-8AE1-160F694B701F}"/>
              </a:ext>
            </a:extLst>
          </p:cNvPr>
          <p:cNvSpPr txBox="1"/>
          <p:nvPr/>
        </p:nvSpPr>
        <p:spPr>
          <a:xfrm>
            <a:off x="9476821" y="4814133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A29FB37-EB93-44F7-B4EA-D566D456FCA9}"/>
              </a:ext>
            </a:extLst>
          </p:cNvPr>
          <p:cNvSpPr txBox="1"/>
          <p:nvPr/>
        </p:nvSpPr>
        <p:spPr>
          <a:xfrm>
            <a:off x="9476821" y="3455803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A6DFC0-EC25-4054-A800-925B7ACD4011}"/>
              </a:ext>
            </a:extLst>
          </p:cNvPr>
          <p:cNvSpPr txBox="1"/>
          <p:nvPr/>
        </p:nvSpPr>
        <p:spPr>
          <a:xfrm>
            <a:off x="9476821" y="2067475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0629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Markov Model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17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EB153B6-6916-48C0-80E3-B56A85C5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98" y="4569112"/>
            <a:ext cx="3063346" cy="15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358569-3585-46CA-A651-EEF37283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74" y="1690688"/>
            <a:ext cx="3619764" cy="27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4873B1-EC5D-4177-93E6-0AF7F40B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66056" y="2189153"/>
            <a:ext cx="3087677" cy="30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2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Travel</a:t>
            </a:r>
            <a:r>
              <a:rPr lang="fr-CH" dirty="0">
                <a:solidFill>
                  <a:schemeClr val="accent1"/>
                </a:solidFill>
              </a:rPr>
              <a:t> time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18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387858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1E511B-C01F-4D29-88B9-29D282031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64" b="73097"/>
          <a:stretch/>
        </p:blipFill>
        <p:spPr bwMode="auto">
          <a:xfrm>
            <a:off x="1752082" y="3547350"/>
            <a:ext cx="3997642" cy="97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D791FB3-830C-4C5A-9FCB-0325287F8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1" r="-5374"/>
          <a:stretch/>
        </p:blipFill>
        <p:spPr bwMode="auto">
          <a:xfrm>
            <a:off x="6471632" y="3029189"/>
            <a:ext cx="4024788" cy="20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11">
            <a:extLst>
              <a:ext uri="{FF2B5EF4-FFF2-40B4-BE49-F238E27FC236}">
                <a16:creationId xmlns:a16="http://schemas.microsoft.com/office/drawing/2014/main" id="{26E2A8E6-6221-4CA9-8EC4-687F111BE4B4}"/>
              </a:ext>
            </a:extLst>
          </p:cNvPr>
          <p:cNvSpPr txBox="1"/>
          <p:nvPr/>
        </p:nvSpPr>
        <p:spPr>
          <a:xfrm>
            <a:off x="2108272" y="2176164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Reward sync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A41869F7-B5CE-4A54-8951-7B142518505F}"/>
              </a:ext>
            </a:extLst>
          </p:cNvPr>
          <p:cNvSpPr txBox="1"/>
          <p:nvPr/>
        </p:nvSpPr>
        <p:spPr>
          <a:xfrm>
            <a:off x="7108032" y="2176164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 sync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653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GreatSPN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Modelling</a:t>
            </a:r>
            <a:r>
              <a:rPr lang="fr-CH" sz="3200" dirty="0"/>
              <a:t>, validation and performance </a:t>
            </a:r>
            <a:r>
              <a:rPr lang="fr-CH" sz="3200" dirty="0" err="1"/>
              <a:t>evaluation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Generalized</a:t>
            </a:r>
            <a:r>
              <a:rPr lang="fr-CH" sz="3200" dirty="0"/>
              <a:t> </a:t>
            </a:r>
            <a:r>
              <a:rPr lang="fr-CH" sz="3200" dirty="0" err="1"/>
              <a:t>Stochastic</a:t>
            </a:r>
            <a:r>
              <a:rPr lang="fr-CH" sz="3200" dirty="0"/>
              <a:t> Petri Nets </a:t>
            </a:r>
            <a:r>
              <a:rPr lang="fr-CH" sz="3200" dirty="0" err="1"/>
              <a:t>with</a:t>
            </a:r>
            <a:r>
              <a:rPr lang="fr-CH" sz="3200" dirty="0"/>
              <a:t> extensions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User </a:t>
            </a:r>
            <a:r>
              <a:rPr lang="fr-CH" sz="3200" dirty="0" err="1"/>
              <a:t>friendly</a:t>
            </a:r>
            <a:r>
              <a:rPr lang="fr-CH" sz="3200" dirty="0"/>
              <a:t> GUI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Documentation out of date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9602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Goal of the </a:t>
            </a:r>
            <a:r>
              <a:rPr lang="fr-CH" dirty="0" err="1">
                <a:solidFill>
                  <a:schemeClr val="accent1"/>
                </a:solidFill>
              </a:rPr>
              <a:t>project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2362899" y="3013501"/>
            <a:ext cx="746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Using </a:t>
            </a:r>
            <a:r>
              <a:rPr lang="en-GB" sz="2400" dirty="0">
                <a:solidFill>
                  <a:srgbClr val="FF0000"/>
                </a:solidFill>
              </a:rPr>
              <a:t>probabilistic model checker </a:t>
            </a:r>
            <a:r>
              <a:rPr lang="en-GB" sz="2400" dirty="0"/>
              <a:t>to analyse vehicular network</a:t>
            </a:r>
            <a:endParaRPr lang="fr-CH" sz="2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967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20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54873B1-EC5D-4177-93E6-0AF7F40B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66056" y="2189153"/>
            <a:ext cx="3087677" cy="30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vlc-record-2021-04-14-16h43m27s-Desktop 2021.04.14 - 16.42.00.02-.mp4">
            <a:hlinkClick r:id="" action="ppaction://media"/>
            <a:extLst>
              <a:ext uri="{FF2B5EF4-FFF2-40B4-BE49-F238E27FC236}">
                <a16:creationId xmlns:a16="http://schemas.microsoft.com/office/drawing/2014/main" id="{FF970786-7894-4AF9-97D6-B3D6AC7E5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348" y="1866210"/>
            <a:ext cx="4652692" cy="3850103"/>
          </a:xfrm>
          <a:prstGeom prst="roundRect">
            <a:avLst>
              <a:gd name="adj" fmla="val 5439"/>
            </a:avLst>
          </a:prstGeom>
          <a:ln>
            <a:solidFill>
              <a:schemeClr val="tx1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317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 : Distance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21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vlc-record-2021-04-14-17h07m17s-Desktop 2021.04.14 - 17.05.35.03-.mp4">
            <a:hlinkClick r:id="" action="ppaction://media"/>
            <a:extLst>
              <a:ext uri="{FF2B5EF4-FFF2-40B4-BE49-F238E27FC236}">
                <a16:creationId xmlns:a16="http://schemas.microsoft.com/office/drawing/2014/main" id="{F6C743A7-E917-47E7-BAA0-8428DA04B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831" y="2351262"/>
            <a:ext cx="5593562" cy="25411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28365B3-8060-4AA3-9680-BC14353CC7F2}"/>
              </a:ext>
            </a:extLst>
          </p:cNvPr>
          <p:cNvGrpSpPr/>
          <p:nvPr/>
        </p:nvGrpSpPr>
        <p:grpSpPr>
          <a:xfrm>
            <a:off x="8610600" y="2272910"/>
            <a:ext cx="2050566" cy="2697863"/>
            <a:chOff x="9280374" y="2198594"/>
            <a:chExt cx="2050566" cy="26978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1D2FAE0-8BF0-4FC6-8B00-C62FC1EF2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374" y="2213834"/>
              <a:ext cx="2050566" cy="268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8DB5751-90A6-4FA4-BE14-B3BAAC8C22C5}"/>
                </a:ext>
              </a:extLst>
            </p:cNvPr>
            <p:cNvSpPr txBox="1"/>
            <p:nvPr/>
          </p:nvSpPr>
          <p:spPr>
            <a:xfrm>
              <a:off x="10893183" y="2198594"/>
              <a:ext cx="3657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3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11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Place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22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31E75F-AEF2-47B0-ACE5-DD1258C53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" t="-2833" r="376" b="-1"/>
          <a:stretch/>
        </p:blipFill>
        <p:spPr>
          <a:xfrm>
            <a:off x="6096000" y="1461234"/>
            <a:ext cx="5238750" cy="44718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76C809-9097-41BF-8DA0-1DFB01CB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10" y="2646819"/>
            <a:ext cx="3304297" cy="21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9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Rate : </a:t>
            </a:r>
            <a:r>
              <a:rPr lang="fr-CH" dirty="0" err="1">
                <a:solidFill>
                  <a:schemeClr val="accent1"/>
                </a:solidFill>
              </a:rPr>
              <a:t>problem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23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88C909-61E6-47F0-AF3A-5895FD883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2" t="1180" r="6584" b="9519"/>
          <a:stretch/>
        </p:blipFill>
        <p:spPr>
          <a:xfrm>
            <a:off x="1428058" y="1826693"/>
            <a:ext cx="4320000" cy="3900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59066E-F395-488E-A8BB-80FF800B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23" y="2718832"/>
            <a:ext cx="3906511" cy="18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19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Rate : solution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24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BAAEEE-EC88-442E-903F-48018CA59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1" t="3894" r="7290" b="12372"/>
          <a:stretch/>
        </p:blipFill>
        <p:spPr>
          <a:xfrm>
            <a:off x="1406545" y="1812146"/>
            <a:ext cx="4366181" cy="39029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81B2F8-CDF5-41B8-B1D5-69A1DE6D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45" y="2727280"/>
            <a:ext cx="3982924" cy="18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3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25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677A4D-5CFF-4E3E-89B5-E7E3C329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972736"/>
            <a:ext cx="5135880" cy="37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4E0FD-4F23-4FB9-9477-2969C792E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t="9624" r="14526" b="15063"/>
          <a:stretch/>
        </p:blipFill>
        <p:spPr bwMode="auto">
          <a:xfrm>
            <a:off x="838200" y="1972736"/>
            <a:ext cx="5135880" cy="37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42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26</a:t>
            </a:fld>
            <a:endParaRPr lang="fr-CH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BB27207-7262-4062-8673-C49A3ABF9674}"/>
              </a:ext>
            </a:extLst>
          </p:cNvPr>
          <p:cNvGrpSpPr/>
          <p:nvPr/>
        </p:nvGrpSpPr>
        <p:grpSpPr>
          <a:xfrm>
            <a:off x="2693670" y="1404444"/>
            <a:ext cx="6910820" cy="4951906"/>
            <a:chOff x="2693670" y="1404444"/>
            <a:chExt cx="6910820" cy="4951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677A4D-5CFF-4E3E-89B5-E7E3C329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670" y="1404444"/>
              <a:ext cx="6804660" cy="495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2A6BDDD-4987-43CF-B5A7-E53E82D032AC}"/>
                </a:ext>
              </a:extLst>
            </p:cNvPr>
            <p:cNvSpPr txBox="1"/>
            <p:nvPr/>
          </p:nvSpPr>
          <p:spPr>
            <a:xfrm>
              <a:off x="6917139" y="3015856"/>
              <a:ext cx="453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11C285C-8FC8-451D-9A1B-5C458153DD7A}"/>
                </a:ext>
              </a:extLst>
            </p:cNvPr>
            <p:cNvSpPr txBox="1"/>
            <p:nvPr/>
          </p:nvSpPr>
          <p:spPr>
            <a:xfrm>
              <a:off x="6203263" y="3120643"/>
              <a:ext cx="50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11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48F1A9-A953-4557-A6B8-0F3BD980AD24}"/>
                </a:ext>
              </a:extLst>
            </p:cNvPr>
            <p:cNvSpPr txBox="1"/>
            <p:nvPr/>
          </p:nvSpPr>
          <p:spPr>
            <a:xfrm>
              <a:off x="5254938" y="524414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6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1C37213-BC71-4591-AFDB-557B4F7E9093}"/>
                </a:ext>
              </a:extLst>
            </p:cNvPr>
            <p:cNvSpPr txBox="1"/>
            <p:nvPr/>
          </p:nvSpPr>
          <p:spPr>
            <a:xfrm>
              <a:off x="4821165" y="492828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4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803DFFE-CFF0-42F6-97E0-8F656B436613}"/>
                </a:ext>
              </a:extLst>
            </p:cNvPr>
            <p:cNvSpPr txBox="1"/>
            <p:nvPr/>
          </p:nvSpPr>
          <p:spPr>
            <a:xfrm>
              <a:off x="4290060" y="526889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C5439B1-D6AA-4A81-A03B-D998F0D8420B}"/>
                </a:ext>
              </a:extLst>
            </p:cNvPr>
            <p:cNvSpPr txBox="1"/>
            <p:nvPr/>
          </p:nvSpPr>
          <p:spPr>
            <a:xfrm>
              <a:off x="5356470" y="5800249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F809FE1-02F3-48E2-8E31-3C264D81679C}"/>
                </a:ext>
              </a:extLst>
            </p:cNvPr>
            <p:cNvSpPr txBox="1"/>
            <p:nvPr/>
          </p:nvSpPr>
          <p:spPr>
            <a:xfrm>
              <a:off x="4867145" y="598491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7B9E594-F347-4E5F-BD5C-CD318B34EEE2}"/>
                </a:ext>
              </a:extLst>
            </p:cNvPr>
            <p:cNvSpPr txBox="1"/>
            <p:nvPr/>
          </p:nvSpPr>
          <p:spPr>
            <a:xfrm>
              <a:off x="4541520" y="577596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0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2D82B1-7670-42A9-8331-69F43F7E2B4C}"/>
                </a:ext>
              </a:extLst>
            </p:cNvPr>
            <p:cNvSpPr txBox="1"/>
            <p:nvPr/>
          </p:nvSpPr>
          <p:spPr>
            <a:xfrm>
              <a:off x="6021269" y="3522126"/>
              <a:ext cx="468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10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2C6DD19-71C1-473C-ACCC-8EE942553EC5}"/>
                </a:ext>
              </a:extLst>
            </p:cNvPr>
            <p:cNvSpPr txBox="1"/>
            <p:nvPr/>
          </p:nvSpPr>
          <p:spPr>
            <a:xfrm>
              <a:off x="6375134" y="346846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30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DC8491E-0BDB-4DA2-B278-C3A835A8B22D}"/>
                </a:ext>
              </a:extLst>
            </p:cNvPr>
            <p:cNvSpPr txBox="1"/>
            <p:nvPr/>
          </p:nvSpPr>
          <p:spPr>
            <a:xfrm>
              <a:off x="5012618" y="546616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5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2375DC-61BC-4076-B088-7DEFCC4D7653}"/>
                </a:ext>
              </a:extLst>
            </p:cNvPr>
            <p:cNvSpPr txBox="1"/>
            <p:nvPr/>
          </p:nvSpPr>
          <p:spPr>
            <a:xfrm>
              <a:off x="5561690" y="365313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9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6913C4-ECD5-4403-967F-2C0EF1379635}"/>
                </a:ext>
              </a:extLst>
            </p:cNvPr>
            <p:cNvSpPr txBox="1"/>
            <p:nvPr/>
          </p:nvSpPr>
          <p:spPr>
            <a:xfrm>
              <a:off x="5888545" y="4316422"/>
              <a:ext cx="456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29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583A6B2-6218-431C-B3B9-A786F37A5DA7}"/>
                </a:ext>
              </a:extLst>
            </p:cNvPr>
            <p:cNvSpPr txBox="1"/>
            <p:nvPr/>
          </p:nvSpPr>
          <p:spPr>
            <a:xfrm>
              <a:off x="5932300" y="476775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7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A099915-3834-4944-B7BA-6DCA5FFE629A}"/>
                </a:ext>
              </a:extLst>
            </p:cNvPr>
            <p:cNvSpPr txBox="1"/>
            <p:nvPr/>
          </p:nvSpPr>
          <p:spPr>
            <a:xfrm>
              <a:off x="5306810" y="4583092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29B7E09-FBFF-4D86-94F2-46DCEE433395}"/>
                </a:ext>
              </a:extLst>
            </p:cNvPr>
            <p:cNvSpPr txBox="1"/>
            <p:nvPr/>
          </p:nvSpPr>
          <p:spPr>
            <a:xfrm>
              <a:off x="8492705" y="265663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25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72BD12E-7BE8-4DFD-AE91-40F4B530312C}"/>
                </a:ext>
              </a:extLst>
            </p:cNvPr>
            <p:cNvSpPr txBox="1"/>
            <p:nvPr/>
          </p:nvSpPr>
          <p:spPr>
            <a:xfrm>
              <a:off x="8610600" y="5021071"/>
              <a:ext cx="534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C4098D8-DEFA-4228-B1DC-572F25A56C81}"/>
                </a:ext>
              </a:extLst>
            </p:cNvPr>
            <p:cNvSpPr txBox="1"/>
            <p:nvPr/>
          </p:nvSpPr>
          <p:spPr>
            <a:xfrm>
              <a:off x="8317489" y="5466164"/>
              <a:ext cx="50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17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4753433-4B6F-48C5-B61E-89E977E96DC5}"/>
                </a:ext>
              </a:extLst>
            </p:cNvPr>
            <p:cNvSpPr txBox="1"/>
            <p:nvPr/>
          </p:nvSpPr>
          <p:spPr>
            <a:xfrm>
              <a:off x="8109464" y="4931350"/>
              <a:ext cx="601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16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39C8DF5-9F58-4336-A7A9-2AE06521ED2E}"/>
                </a:ext>
              </a:extLst>
            </p:cNvPr>
            <p:cNvSpPr txBox="1"/>
            <p:nvPr/>
          </p:nvSpPr>
          <p:spPr>
            <a:xfrm>
              <a:off x="7521091" y="4137660"/>
              <a:ext cx="47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CB9BD7C-B0E6-4812-BA4A-8F2B9859E9AE}"/>
                </a:ext>
              </a:extLst>
            </p:cNvPr>
            <p:cNvSpPr txBox="1"/>
            <p:nvPr/>
          </p:nvSpPr>
          <p:spPr>
            <a:xfrm>
              <a:off x="6903035" y="4840892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15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1868D7-B0D2-4409-B8A0-D74BC138DACB}"/>
                </a:ext>
              </a:extLst>
            </p:cNvPr>
            <p:cNvSpPr txBox="1"/>
            <p:nvPr/>
          </p:nvSpPr>
          <p:spPr>
            <a:xfrm>
              <a:off x="6768172" y="5724586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13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9C3C0F4-79DF-407B-9658-3671A3EC0E54}"/>
                </a:ext>
              </a:extLst>
            </p:cNvPr>
            <p:cNvSpPr txBox="1"/>
            <p:nvPr/>
          </p:nvSpPr>
          <p:spPr>
            <a:xfrm>
              <a:off x="6672713" y="5357357"/>
              <a:ext cx="646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12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595F0CC-A92A-4851-97E4-DDD41C808953}"/>
                </a:ext>
              </a:extLst>
            </p:cNvPr>
            <p:cNvSpPr txBox="1"/>
            <p:nvPr/>
          </p:nvSpPr>
          <p:spPr>
            <a:xfrm>
              <a:off x="7950779" y="206061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38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60EB0B-3DE1-4114-8920-90C7F59C77BA}"/>
                </a:ext>
              </a:extLst>
            </p:cNvPr>
            <p:cNvSpPr txBox="1"/>
            <p:nvPr/>
          </p:nvSpPr>
          <p:spPr>
            <a:xfrm>
              <a:off x="7717124" y="2250234"/>
              <a:ext cx="566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37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438DDAF-BBA7-41C2-93F5-A70B7A2DE14A}"/>
                </a:ext>
              </a:extLst>
            </p:cNvPr>
            <p:cNvSpPr txBox="1"/>
            <p:nvPr/>
          </p:nvSpPr>
          <p:spPr>
            <a:xfrm>
              <a:off x="8165304" y="3337460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26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5A437C6-919D-4F36-BAB5-26CAA7779F32}"/>
                </a:ext>
              </a:extLst>
            </p:cNvPr>
            <p:cNvSpPr txBox="1"/>
            <p:nvPr/>
          </p:nvSpPr>
          <p:spPr>
            <a:xfrm>
              <a:off x="8492705" y="4199535"/>
              <a:ext cx="458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22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5C08E92-3521-436D-9CD6-CB8DF4275BDB}"/>
                </a:ext>
              </a:extLst>
            </p:cNvPr>
            <p:cNvSpPr txBox="1"/>
            <p:nvPr/>
          </p:nvSpPr>
          <p:spPr>
            <a:xfrm>
              <a:off x="8925054" y="5638222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19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E93196C-1A6D-4A03-8BB0-E0340C1389D1}"/>
                </a:ext>
              </a:extLst>
            </p:cNvPr>
            <p:cNvSpPr txBox="1"/>
            <p:nvPr/>
          </p:nvSpPr>
          <p:spPr>
            <a:xfrm>
              <a:off x="6591300" y="434808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28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C07BB75-BEAC-4E0C-BE35-FDC6BB9172AB}"/>
                </a:ext>
              </a:extLst>
            </p:cNvPr>
            <p:cNvSpPr txBox="1"/>
            <p:nvPr/>
          </p:nvSpPr>
          <p:spPr>
            <a:xfrm>
              <a:off x="7848491" y="5855275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18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F9050F5-7828-4506-84A4-B2E3BFB43552}"/>
                </a:ext>
              </a:extLst>
            </p:cNvPr>
            <p:cNvSpPr txBox="1"/>
            <p:nvPr/>
          </p:nvSpPr>
          <p:spPr>
            <a:xfrm>
              <a:off x="7599609" y="5430917"/>
              <a:ext cx="47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14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CE23887-7D70-4344-86E7-3C88BB4C31FF}"/>
                </a:ext>
              </a:extLst>
            </p:cNvPr>
            <p:cNvSpPr txBox="1"/>
            <p:nvPr/>
          </p:nvSpPr>
          <p:spPr>
            <a:xfrm>
              <a:off x="8711349" y="3755509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23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DD44317-A2B0-4DA1-A2B9-BCD6BF2BD27C}"/>
                </a:ext>
              </a:extLst>
            </p:cNvPr>
            <p:cNvSpPr txBox="1"/>
            <p:nvPr/>
          </p:nvSpPr>
          <p:spPr>
            <a:xfrm>
              <a:off x="9170930" y="3604252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24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62EF013-5ADD-487C-8B2E-64FE63AFF3EA}"/>
                </a:ext>
              </a:extLst>
            </p:cNvPr>
            <p:cNvSpPr txBox="1"/>
            <p:nvPr/>
          </p:nvSpPr>
          <p:spPr>
            <a:xfrm>
              <a:off x="7562741" y="2832727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36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522C07B-72C1-42C0-A20F-C59061E34BB2}"/>
                </a:ext>
              </a:extLst>
            </p:cNvPr>
            <p:cNvSpPr txBox="1"/>
            <p:nvPr/>
          </p:nvSpPr>
          <p:spPr>
            <a:xfrm>
              <a:off x="7521404" y="3429000"/>
              <a:ext cx="51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35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7F07020-0D44-4F76-A936-B470BA80CAE2}"/>
                </a:ext>
              </a:extLst>
            </p:cNvPr>
            <p:cNvSpPr txBox="1"/>
            <p:nvPr/>
          </p:nvSpPr>
          <p:spPr>
            <a:xfrm>
              <a:off x="6749415" y="3991001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34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3B7D173-854B-48D1-B9EF-C58A1AE3F11C}"/>
                </a:ext>
              </a:extLst>
            </p:cNvPr>
            <p:cNvSpPr txBox="1"/>
            <p:nvPr/>
          </p:nvSpPr>
          <p:spPr>
            <a:xfrm>
              <a:off x="7016958" y="3198634"/>
              <a:ext cx="57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33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03ABA7A-B66D-44E8-B0F9-B71E53333163}"/>
                </a:ext>
              </a:extLst>
            </p:cNvPr>
            <p:cNvSpPr txBox="1"/>
            <p:nvPr/>
          </p:nvSpPr>
          <p:spPr>
            <a:xfrm>
              <a:off x="6882280" y="3631024"/>
              <a:ext cx="52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36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Petri Net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27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A6C8A9-BC47-4484-8311-E740F6BF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"/>
          <a:stretch/>
        </p:blipFill>
        <p:spPr>
          <a:xfrm>
            <a:off x="1000125" y="1548226"/>
            <a:ext cx="10191750" cy="47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Average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token</a:t>
            </a:r>
            <a:r>
              <a:rPr lang="fr-CH" dirty="0">
                <a:solidFill>
                  <a:schemeClr val="accent1"/>
                </a:solidFill>
              </a:rPr>
              <a:t> in places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28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F353D-60CF-450E-92FE-EF8539F931B1}"/>
              </a:ext>
            </a:extLst>
          </p:cNvPr>
          <p:cNvSpPr/>
          <p:nvPr/>
        </p:nvSpPr>
        <p:spPr>
          <a:xfrm>
            <a:off x="10332720" y="4038600"/>
            <a:ext cx="327400" cy="63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0FC198-ABA9-4554-9E08-CA2B7FDA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9" y="1589880"/>
            <a:ext cx="2509838" cy="4867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9068AD-1206-44EF-944E-B7BE642E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27" y="1589881"/>
            <a:ext cx="2215073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Overload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29</a:t>
            </a:fld>
            <a:endParaRPr lang="fr-CH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0B1F55-5CEA-4853-BE38-1A5E596FAE47}"/>
              </a:ext>
            </a:extLst>
          </p:cNvPr>
          <p:cNvGrpSpPr/>
          <p:nvPr/>
        </p:nvGrpSpPr>
        <p:grpSpPr>
          <a:xfrm>
            <a:off x="2603224" y="1328450"/>
            <a:ext cx="6985551" cy="4951906"/>
            <a:chOff x="2618939" y="1402341"/>
            <a:chExt cx="6985551" cy="4951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677A4D-5CFF-4E3E-89B5-E7E3C329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939" y="1402341"/>
              <a:ext cx="6804660" cy="495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2A6BDDD-4987-43CF-B5A7-E53E82D032AC}"/>
                </a:ext>
              </a:extLst>
            </p:cNvPr>
            <p:cNvSpPr txBox="1"/>
            <p:nvPr/>
          </p:nvSpPr>
          <p:spPr>
            <a:xfrm>
              <a:off x="6917139" y="3015856"/>
              <a:ext cx="453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11C285C-8FC8-451D-9A1B-5C458153DD7A}"/>
                </a:ext>
              </a:extLst>
            </p:cNvPr>
            <p:cNvSpPr txBox="1"/>
            <p:nvPr/>
          </p:nvSpPr>
          <p:spPr>
            <a:xfrm>
              <a:off x="6203263" y="3120643"/>
              <a:ext cx="50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11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48F1A9-A953-4557-A6B8-0F3BD980AD24}"/>
                </a:ext>
              </a:extLst>
            </p:cNvPr>
            <p:cNvSpPr txBox="1"/>
            <p:nvPr/>
          </p:nvSpPr>
          <p:spPr>
            <a:xfrm>
              <a:off x="5254938" y="524414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6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1C37213-BC71-4591-AFDB-557B4F7E9093}"/>
                </a:ext>
              </a:extLst>
            </p:cNvPr>
            <p:cNvSpPr txBox="1"/>
            <p:nvPr/>
          </p:nvSpPr>
          <p:spPr>
            <a:xfrm>
              <a:off x="4821165" y="492828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4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803DFFE-CFF0-42F6-97E0-8F656B436613}"/>
                </a:ext>
              </a:extLst>
            </p:cNvPr>
            <p:cNvSpPr txBox="1"/>
            <p:nvPr/>
          </p:nvSpPr>
          <p:spPr>
            <a:xfrm>
              <a:off x="4290060" y="526889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C5439B1-D6AA-4A81-A03B-D998F0D8420B}"/>
                </a:ext>
              </a:extLst>
            </p:cNvPr>
            <p:cNvSpPr txBox="1"/>
            <p:nvPr/>
          </p:nvSpPr>
          <p:spPr>
            <a:xfrm>
              <a:off x="5356470" y="5800249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F809FE1-02F3-48E2-8E31-3C264D81679C}"/>
                </a:ext>
              </a:extLst>
            </p:cNvPr>
            <p:cNvSpPr txBox="1"/>
            <p:nvPr/>
          </p:nvSpPr>
          <p:spPr>
            <a:xfrm>
              <a:off x="4867145" y="598491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7B9E594-F347-4E5F-BD5C-CD318B34EEE2}"/>
                </a:ext>
              </a:extLst>
            </p:cNvPr>
            <p:cNvSpPr txBox="1"/>
            <p:nvPr/>
          </p:nvSpPr>
          <p:spPr>
            <a:xfrm>
              <a:off x="4541520" y="577596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0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2D82B1-7670-42A9-8331-69F43F7E2B4C}"/>
                </a:ext>
              </a:extLst>
            </p:cNvPr>
            <p:cNvSpPr txBox="1"/>
            <p:nvPr/>
          </p:nvSpPr>
          <p:spPr>
            <a:xfrm>
              <a:off x="6021269" y="3522126"/>
              <a:ext cx="468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10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2C6DD19-71C1-473C-ACCC-8EE942553EC5}"/>
                </a:ext>
              </a:extLst>
            </p:cNvPr>
            <p:cNvSpPr txBox="1"/>
            <p:nvPr/>
          </p:nvSpPr>
          <p:spPr>
            <a:xfrm>
              <a:off x="6375134" y="346846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30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DC8491E-0BDB-4DA2-B278-C3A835A8B22D}"/>
                </a:ext>
              </a:extLst>
            </p:cNvPr>
            <p:cNvSpPr txBox="1"/>
            <p:nvPr/>
          </p:nvSpPr>
          <p:spPr>
            <a:xfrm>
              <a:off x="5012618" y="546616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5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2375DC-61BC-4076-B088-7DEFCC4D7653}"/>
                </a:ext>
              </a:extLst>
            </p:cNvPr>
            <p:cNvSpPr txBox="1"/>
            <p:nvPr/>
          </p:nvSpPr>
          <p:spPr>
            <a:xfrm>
              <a:off x="5561690" y="365313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9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6913C4-ECD5-4403-967F-2C0EF1379635}"/>
                </a:ext>
              </a:extLst>
            </p:cNvPr>
            <p:cNvSpPr txBox="1"/>
            <p:nvPr/>
          </p:nvSpPr>
          <p:spPr>
            <a:xfrm>
              <a:off x="5888545" y="4316422"/>
              <a:ext cx="456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29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583A6B2-6218-431C-B3B9-A786F37A5DA7}"/>
                </a:ext>
              </a:extLst>
            </p:cNvPr>
            <p:cNvSpPr txBox="1"/>
            <p:nvPr/>
          </p:nvSpPr>
          <p:spPr>
            <a:xfrm>
              <a:off x="5932300" y="476775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7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A099915-3834-4944-B7BA-6DCA5FFE629A}"/>
                </a:ext>
              </a:extLst>
            </p:cNvPr>
            <p:cNvSpPr txBox="1"/>
            <p:nvPr/>
          </p:nvSpPr>
          <p:spPr>
            <a:xfrm>
              <a:off x="5306810" y="4583092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29B7E09-FBFF-4D86-94F2-46DCEE433395}"/>
                </a:ext>
              </a:extLst>
            </p:cNvPr>
            <p:cNvSpPr txBox="1"/>
            <p:nvPr/>
          </p:nvSpPr>
          <p:spPr>
            <a:xfrm>
              <a:off x="8492705" y="265663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25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72BD12E-7BE8-4DFD-AE91-40F4B530312C}"/>
                </a:ext>
              </a:extLst>
            </p:cNvPr>
            <p:cNvSpPr txBox="1"/>
            <p:nvPr/>
          </p:nvSpPr>
          <p:spPr>
            <a:xfrm>
              <a:off x="8610600" y="5021071"/>
              <a:ext cx="534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C4098D8-DEFA-4228-B1DC-572F25A56C81}"/>
                </a:ext>
              </a:extLst>
            </p:cNvPr>
            <p:cNvSpPr txBox="1"/>
            <p:nvPr/>
          </p:nvSpPr>
          <p:spPr>
            <a:xfrm>
              <a:off x="8317489" y="5466164"/>
              <a:ext cx="50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17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4753433-4B6F-48C5-B61E-89E977E96DC5}"/>
                </a:ext>
              </a:extLst>
            </p:cNvPr>
            <p:cNvSpPr txBox="1"/>
            <p:nvPr/>
          </p:nvSpPr>
          <p:spPr>
            <a:xfrm>
              <a:off x="8109464" y="4931350"/>
              <a:ext cx="601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16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39C8DF5-9F58-4336-A7A9-2AE06521ED2E}"/>
                </a:ext>
              </a:extLst>
            </p:cNvPr>
            <p:cNvSpPr txBox="1"/>
            <p:nvPr/>
          </p:nvSpPr>
          <p:spPr>
            <a:xfrm>
              <a:off x="7521091" y="4137660"/>
              <a:ext cx="47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CB9BD7C-B0E6-4812-BA4A-8F2B9859E9AE}"/>
                </a:ext>
              </a:extLst>
            </p:cNvPr>
            <p:cNvSpPr txBox="1"/>
            <p:nvPr/>
          </p:nvSpPr>
          <p:spPr>
            <a:xfrm>
              <a:off x="6903035" y="4840892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15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1868D7-B0D2-4409-B8A0-D74BC138DACB}"/>
                </a:ext>
              </a:extLst>
            </p:cNvPr>
            <p:cNvSpPr txBox="1"/>
            <p:nvPr/>
          </p:nvSpPr>
          <p:spPr>
            <a:xfrm>
              <a:off x="6768172" y="5724586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13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9C3C0F4-79DF-407B-9658-3671A3EC0E54}"/>
                </a:ext>
              </a:extLst>
            </p:cNvPr>
            <p:cNvSpPr txBox="1"/>
            <p:nvPr/>
          </p:nvSpPr>
          <p:spPr>
            <a:xfrm>
              <a:off x="6672713" y="5357357"/>
              <a:ext cx="646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12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595F0CC-A92A-4851-97E4-DDD41C808953}"/>
                </a:ext>
              </a:extLst>
            </p:cNvPr>
            <p:cNvSpPr txBox="1"/>
            <p:nvPr/>
          </p:nvSpPr>
          <p:spPr>
            <a:xfrm>
              <a:off x="7950779" y="206061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38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60EB0B-3DE1-4114-8920-90C7F59C77BA}"/>
                </a:ext>
              </a:extLst>
            </p:cNvPr>
            <p:cNvSpPr txBox="1"/>
            <p:nvPr/>
          </p:nvSpPr>
          <p:spPr>
            <a:xfrm>
              <a:off x="7717124" y="2250234"/>
              <a:ext cx="566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37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438DDAF-BBA7-41C2-93F5-A70B7A2DE14A}"/>
                </a:ext>
              </a:extLst>
            </p:cNvPr>
            <p:cNvSpPr txBox="1"/>
            <p:nvPr/>
          </p:nvSpPr>
          <p:spPr>
            <a:xfrm>
              <a:off x="8165304" y="3337460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26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5A437C6-919D-4F36-BAB5-26CAA7779F32}"/>
                </a:ext>
              </a:extLst>
            </p:cNvPr>
            <p:cNvSpPr txBox="1"/>
            <p:nvPr/>
          </p:nvSpPr>
          <p:spPr>
            <a:xfrm>
              <a:off x="8492705" y="4199535"/>
              <a:ext cx="458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22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5C08E92-3521-436D-9CD6-CB8DF4275BDB}"/>
                </a:ext>
              </a:extLst>
            </p:cNvPr>
            <p:cNvSpPr txBox="1"/>
            <p:nvPr/>
          </p:nvSpPr>
          <p:spPr>
            <a:xfrm>
              <a:off x="8925054" y="5638222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19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E93196C-1A6D-4A03-8BB0-E0340C1389D1}"/>
                </a:ext>
              </a:extLst>
            </p:cNvPr>
            <p:cNvSpPr txBox="1"/>
            <p:nvPr/>
          </p:nvSpPr>
          <p:spPr>
            <a:xfrm>
              <a:off x="6591300" y="434808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28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C07BB75-BEAC-4E0C-BE35-FDC6BB9172AB}"/>
                </a:ext>
              </a:extLst>
            </p:cNvPr>
            <p:cNvSpPr txBox="1"/>
            <p:nvPr/>
          </p:nvSpPr>
          <p:spPr>
            <a:xfrm>
              <a:off x="7848491" y="5855275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18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F9050F5-7828-4506-84A4-B2E3BFB43552}"/>
                </a:ext>
              </a:extLst>
            </p:cNvPr>
            <p:cNvSpPr txBox="1"/>
            <p:nvPr/>
          </p:nvSpPr>
          <p:spPr>
            <a:xfrm>
              <a:off x="7599609" y="5430917"/>
              <a:ext cx="47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14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CE23887-7D70-4344-86E7-3C88BB4C31FF}"/>
                </a:ext>
              </a:extLst>
            </p:cNvPr>
            <p:cNvSpPr txBox="1"/>
            <p:nvPr/>
          </p:nvSpPr>
          <p:spPr>
            <a:xfrm>
              <a:off x="8711349" y="3755509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23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DD44317-A2B0-4DA1-A2B9-BCD6BF2BD27C}"/>
                </a:ext>
              </a:extLst>
            </p:cNvPr>
            <p:cNvSpPr txBox="1"/>
            <p:nvPr/>
          </p:nvSpPr>
          <p:spPr>
            <a:xfrm>
              <a:off x="9170930" y="3604252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24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62EF013-5ADD-487C-8B2E-64FE63AFF3EA}"/>
                </a:ext>
              </a:extLst>
            </p:cNvPr>
            <p:cNvSpPr txBox="1"/>
            <p:nvPr/>
          </p:nvSpPr>
          <p:spPr>
            <a:xfrm>
              <a:off x="7562741" y="2832727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36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522C07B-72C1-42C0-A20F-C59061E34BB2}"/>
                </a:ext>
              </a:extLst>
            </p:cNvPr>
            <p:cNvSpPr txBox="1"/>
            <p:nvPr/>
          </p:nvSpPr>
          <p:spPr>
            <a:xfrm>
              <a:off x="7521404" y="3429000"/>
              <a:ext cx="51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35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7F07020-0D44-4F76-A936-B470BA80CAE2}"/>
                </a:ext>
              </a:extLst>
            </p:cNvPr>
            <p:cNvSpPr txBox="1"/>
            <p:nvPr/>
          </p:nvSpPr>
          <p:spPr>
            <a:xfrm>
              <a:off x="6749415" y="3991001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34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3B7D173-854B-48D1-B9EF-C58A1AE3F11C}"/>
                </a:ext>
              </a:extLst>
            </p:cNvPr>
            <p:cNvSpPr txBox="1"/>
            <p:nvPr/>
          </p:nvSpPr>
          <p:spPr>
            <a:xfrm>
              <a:off x="7016958" y="3198634"/>
              <a:ext cx="57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33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03ABA7A-B66D-44E8-B0F9-B71E53333163}"/>
                </a:ext>
              </a:extLst>
            </p:cNvPr>
            <p:cNvSpPr txBox="1"/>
            <p:nvPr/>
          </p:nvSpPr>
          <p:spPr>
            <a:xfrm>
              <a:off x="6882280" y="3631024"/>
              <a:ext cx="52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32</a:t>
              </a:r>
            </a:p>
          </p:txBody>
        </p:sp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4B3A688-2AEE-46C1-AD60-F467AD571101}"/>
                </a:ext>
              </a:extLst>
            </p:cNvPr>
            <p:cNvSpPr/>
            <p:nvPr/>
          </p:nvSpPr>
          <p:spPr>
            <a:xfrm rot="20446110">
              <a:off x="8735924" y="1649481"/>
              <a:ext cx="606850" cy="328724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96685BDE-93C0-450C-A67C-678B70B541D4}"/>
                </a:ext>
              </a:extLst>
            </p:cNvPr>
            <p:cNvSpPr/>
            <p:nvPr/>
          </p:nvSpPr>
          <p:spPr>
            <a:xfrm rot="164698">
              <a:off x="8703590" y="4021522"/>
              <a:ext cx="545118" cy="197411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857B5405-0007-4CE5-940B-ADC659C5D12A}"/>
                </a:ext>
              </a:extLst>
            </p:cNvPr>
            <p:cNvSpPr/>
            <p:nvPr/>
          </p:nvSpPr>
          <p:spPr>
            <a:xfrm rot="7263669">
              <a:off x="5493893" y="5442094"/>
              <a:ext cx="356783" cy="141573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034A0B0C-71BE-44C3-8B2E-F069ABF731B2}"/>
                </a:ext>
              </a:extLst>
            </p:cNvPr>
            <p:cNvSpPr/>
            <p:nvPr/>
          </p:nvSpPr>
          <p:spPr>
            <a:xfrm rot="3006801">
              <a:off x="6743849" y="5682597"/>
              <a:ext cx="511354" cy="76796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24AD6E0A-C626-4F33-A07F-0D93E8C08738}"/>
                </a:ext>
              </a:extLst>
            </p:cNvPr>
            <p:cNvSpPr/>
            <p:nvPr/>
          </p:nvSpPr>
          <p:spPr>
            <a:xfrm>
              <a:off x="6931460" y="4461367"/>
              <a:ext cx="550760" cy="126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5624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5C75-1161-47AC-BEBE-06967581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A </a:t>
            </a:r>
            <a:r>
              <a:rPr lang="fr-CH" dirty="0" err="1">
                <a:solidFill>
                  <a:schemeClr val="accent1"/>
                </a:solidFill>
              </a:rPr>
              <a:t>Probabilistic</a:t>
            </a:r>
            <a:r>
              <a:rPr lang="fr-CH" dirty="0">
                <a:solidFill>
                  <a:schemeClr val="accent1"/>
                </a:solidFill>
              </a:rPr>
              <a:t> Model Checker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8D1720-3AA2-4737-9961-41B178DF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788662"/>
            <a:ext cx="1283493" cy="12834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E1B946-0148-4B6D-BCCC-52ADD71A860A}"/>
              </a:ext>
            </a:extLst>
          </p:cNvPr>
          <p:cNvSpPr txBox="1"/>
          <p:nvPr/>
        </p:nvSpPr>
        <p:spPr>
          <a:xfrm>
            <a:off x="2532458" y="3016240"/>
            <a:ext cx="68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Model</a:t>
            </a:r>
          </a:p>
        </p:txBody>
      </p:sp>
      <p:pic>
        <p:nvPicPr>
          <p:cNvPr id="9" name="Graphique 8" descr="Papier">
            <a:extLst>
              <a:ext uri="{FF2B5EF4-FFF2-40B4-BE49-F238E27FC236}">
                <a16:creationId xmlns:a16="http://schemas.microsoft.com/office/drawing/2014/main" id="{42483E05-4718-4893-8462-CC597C3C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5841" y="4296682"/>
            <a:ext cx="1605376" cy="160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/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fr-CH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D99F7D5-AFDC-496B-92CF-2E59F411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59" y="4881156"/>
                <a:ext cx="8807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71B784C-D4EE-419F-B3ED-79A475305676}"/>
              </a:ext>
            </a:extLst>
          </p:cNvPr>
          <p:cNvSpPr txBox="1"/>
          <p:nvPr/>
        </p:nvSpPr>
        <p:spPr>
          <a:xfrm>
            <a:off x="2533027" y="5865739"/>
            <a:ext cx="100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Properties</a:t>
            </a:r>
            <a:endParaRPr lang="fr-CH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ED02809-484D-4CBA-942B-782B14CCDB03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3550443" y="2430409"/>
            <a:ext cx="1732360" cy="1197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4300C58-E989-4DCB-B375-026BFA6B5D5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781217" y="3627422"/>
            <a:ext cx="1501586" cy="1471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que 20" descr="Écran">
            <a:extLst>
              <a:ext uri="{FF2B5EF4-FFF2-40B4-BE49-F238E27FC236}">
                <a16:creationId xmlns:a16="http://schemas.microsoft.com/office/drawing/2014/main" id="{1AACD88D-5D99-4496-9283-A361F973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2803" y="2814225"/>
            <a:ext cx="1626394" cy="162639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7C2394-544F-45DE-B56A-39B1B8DF4F89}"/>
              </a:ext>
            </a:extLst>
          </p:cNvPr>
          <p:cNvSpPr txBox="1"/>
          <p:nvPr/>
        </p:nvSpPr>
        <p:spPr>
          <a:xfrm>
            <a:off x="5674734" y="3238689"/>
            <a:ext cx="82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Model Checker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D7962-57DD-4E26-93F1-FC7346882AFA}"/>
              </a:ext>
            </a:extLst>
          </p:cNvPr>
          <p:cNvSpPr txBox="1"/>
          <p:nvPr/>
        </p:nvSpPr>
        <p:spPr>
          <a:xfrm>
            <a:off x="9524912" y="3429000"/>
            <a:ext cx="79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Result</a:t>
            </a:r>
            <a:endParaRPr lang="fr-CH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649657F-E2DA-43DA-A349-E7FA0BFE38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909197" y="3627422"/>
            <a:ext cx="18490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B8BE1203-1D9A-4B04-B445-950738CB0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046" y="3292733"/>
            <a:ext cx="638045" cy="63804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5FD8AC-2F10-401A-988B-59176F80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338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Low </a:t>
            </a:r>
            <a:r>
              <a:rPr lang="fr-CH" dirty="0" err="1">
                <a:solidFill>
                  <a:schemeClr val="accent1"/>
                </a:solidFill>
              </a:rPr>
              <a:t>traffic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30</a:t>
            </a:fld>
            <a:endParaRPr lang="fr-CH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3A92AA6-11F4-4B27-8EAF-DBA33DB88867}"/>
              </a:ext>
            </a:extLst>
          </p:cNvPr>
          <p:cNvGrpSpPr/>
          <p:nvPr/>
        </p:nvGrpSpPr>
        <p:grpSpPr>
          <a:xfrm>
            <a:off x="2640590" y="1340559"/>
            <a:ext cx="6910820" cy="4951906"/>
            <a:chOff x="2693670" y="1402341"/>
            <a:chExt cx="6910820" cy="4951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677A4D-5CFF-4E3E-89B5-E7E3C329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670" y="1402341"/>
              <a:ext cx="6804660" cy="495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2A6BDDD-4987-43CF-B5A7-E53E82D032AC}"/>
                </a:ext>
              </a:extLst>
            </p:cNvPr>
            <p:cNvSpPr txBox="1"/>
            <p:nvPr/>
          </p:nvSpPr>
          <p:spPr>
            <a:xfrm>
              <a:off x="6917139" y="3015856"/>
              <a:ext cx="453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11C285C-8FC8-451D-9A1B-5C458153DD7A}"/>
                </a:ext>
              </a:extLst>
            </p:cNvPr>
            <p:cNvSpPr txBox="1"/>
            <p:nvPr/>
          </p:nvSpPr>
          <p:spPr>
            <a:xfrm>
              <a:off x="6203263" y="3120643"/>
              <a:ext cx="50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11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48F1A9-A953-4557-A6B8-0F3BD980AD24}"/>
                </a:ext>
              </a:extLst>
            </p:cNvPr>
            <p:cNvSpPr txBox="1"/>
            <p:nvPr/>
          </p:nvSpPr>
          <p:spPr>
            <a:xfrm>
              <a:off x="5254938" y="524414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6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1C37213-BC71-4591-AFDB-557B4F7E9093}"/>
                </a:ext>
              </a:extLst>
            </p:cNvPr>
            <p:cNvSpPr txBox="1"/>
            <p:nvPr/>
          </p:nvSpPr>
          <p:spPr>
            <a:xfrm>
              <a:off x="4821165" y="492828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4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803DFFE-CFF0-42F6-97E0-8F656B436613}"/>
                </a:ext>
              </a:extLst>
            </p:cNvPr>
            <p:cNvSpPr txBox="1"/>
            <p:nvPr/>
          </p:nvSpPr>
          <p:spPr>
            <a:xfrm>
              <a:off x="4290060" y="526889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C5439B1-D6AA-4A81-A03B-D998F0D8420B}"/>
                </a:ext>
              </a:extLst>
            </p:cNvPr>
            <p:cNvSpPr txBox="1"/>
            <p:nvPr/>
          </p:nvSpPr>
          <p:spPr>
            <a:xfrm>
              <a:off x="5356470" y="5800249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F809FE1-02F3-48E2-8E31-3C264D81679C}"/>
                </a:ext>
              </a:extLst>
            </p:cNvPr>
            <p:cNvSpPr txBox="1"/>
            <p:nvPr/>
          </p:nvSpPr>
          <p:spPr>
            <a:xfrm>
              <a:off x="4867145" y="598491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7B9E594-F347-4E5F-BD5C-CD318B34EEE2}"/>
                </a:ext>
              </a:extLst>
            </p:cNvPr>
            <p:cNvSpPr txBox="1"/>
            <p:nvPr/>
          </p:nvSpPr>
          <p:spPr>
            <a:xfrm>
              <a:off x="4541520" y="5775960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0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2D82B1-7670-42A9-8331-69F43F7E2B4C}"/>
                </a:ext>
              </a:extLst>
            </p:cNvPr>
            <p:cNvSpPr txBox="1"/>
            <p:nvPr/>
          </p:nvSpPr>
          <p:spPr>
            <a:xfrm>
              <a:off x="6021269" y="3522126"/>
              <a:ext cx="468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10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2C6DD19-71C1-473C-ACCC-8EE942553EC5}"/>
                </a:ext>
              </a:extLst>
            </p:cNvPr>
            <p:cNvSpPr txBox="1"/>
            <p:nvPr/>
          </p:nvSpPr>
          <p:spPr>
            <a:xfrm>
              <a:off x="6375134" y="346846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30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DC8491E-0BDB-4DA2-B278-C3A835A8B22D}"/>
                </a:ext>
              </a:extLst>
            </p:cNvPr>
            <p:cNvSpPr txBox="1"/>
            <p:nvPr/>
          </p:nvSpPr>
          <p:spPr>
            <a:xfrm>
              <a:off x="5012618" y="5466164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5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2375DC-61BC-4076-B088-7DEFCC4D7653}"/>
                </a:ext>
              </a:extLst>
            </p:cNvPr>
            <p:cNvSpPr txBox="1"/>
            <p:nvPr/>
          </p:nvSpPr>
          <p:spPr>
            <a:xfrm>
              <a:off x="5561690" y="3653135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9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46913C4-ECD5-4403-967F-2C0EF1379635}"/>
                </a:ext>
              </a:extLst>
            </p:cNvPr>
            <p:cNvSpPr txBox="1"/>
            <p:nvPr/>
          </p:nvSpPr>
          <p:spPr>
            <a:xfrm>
              <a:off x="5888545" y="4316422"/>
              <a:ext cx="456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29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583A6B2-6218-431C-B3B9-A786F37A5DA7}"/>
                </a:ext>
              </a:extLst>
            </p:cNvPr>
            <p:cNvSpPr txBox="1"/>
            <p:nvPr/>
          </p:nvSpPr>
          <p:spPr>
            <a:xfrm>
              <a:off x="5932300" y="4767758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7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A099915-3834-4944-B7BA-6DCA5FFE629A}"/>
                </a:ext>
              </a:extLst>
            </p:cNvPr>
            <p:cNvSpPr txBox="1"/>
            <p:nvPr/>
          </p:nvSpPr>
          <p:spPr>
            <a:xfrm>
              <a:off x="5306810" y="4583092"/>
              <a:ext cx="32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29B7E09-FBFF-4D86-94F2-46DCEE433395}"/>
                </a:ext>
              </a:extLst>
            </p:cNvPr>
            <p:cNvSpPr txBox="1"/>
            <p:nvPr/>
          </p:nvSpPr>
          <p:spPr>
            <a:xfrm>
              <a:off x="8492705" y="265663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25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72BD12E-7BE8-4DFD-AE91-40F4B530312C}"/>
                </a:ext>
              </a:extLst>
            </p:cNvPr>
            <p:cNvSpPr txBox="1"/>
            <p:nvPr/>
          </p:nvSpPr>
          <p:spPr>
            <a:xfrm>
              <a:off x="8610600" y="5021071"/>
              <a:ext cx="534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C4098D8-DEFA-4228-B1DC-572F25A56C81}"/>
                </a:ext>
              </a:extLst>
            </p:cNvPr>
            <p:cNvSpPr txBox="1"/>
            <p:nvPr/>
          </p:nvSpPr>
          <p:spPr>
            <a:xfrm>
              <a:off x="8317489" y="5466164"/>
              <a:ext cx="50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17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4753433-4B6F-48C5-B61E-89E977E96DC5}"/>
                </a:ext>
              </a:extLst>
            </p:cNvPr>
            <p:cNvSpPr txBox="1"/>
            <p:nvPr/>
          </p:nvSpPr>
          <p:spPr>
            <a:xfrm>
              <a:off x="8109464" y="4931350"/>
              <a:ext cx="601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16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39C8DF5-9F58-4336-A7A9-2AE06521ED2E}"/>
                </a:ext>
              </a:extLst>
            </p:cNvPr>
            <p:cNvSpPr txBox="1"/>
            <p:nvPr/>
          </p:nvSpPr>
          <p:spPr>
            <a:xfrm>
              <a:off x="7521091" y="4137660"/>
              <a:ext cx="479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21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CB9BD7C-B0E6-4812-BA4A-8F2B9859E9AE}"/>
                </a:ext>
              </a:extLst>
            </p:cNvPr>
            <p:cNvSpPr txBox="1"/>
            <p:nvPr/>
          </p:nvSpPr>
          <p:spPr>
            <a:xfrm>
              <a:off x="6903035" y="4840892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15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1868D7-B0D2-4409-B8A0-D74BC138DACB}"/>
                </a:ext>
              </a:extLst>
            </p:cNvPr>
            <p:cNvSpPr txBox="1"/>
            <p:nvPr/>
          </p:nvSpPr>
          <p:spPr>
            <a:xfrm>
              <a:off x="6768172" y="5724586"/>
              <a:ext cx="602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13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9C3C0F4-79DF-407B-9658-3671A3EC0E54}"/>
                </a:ext>
              </a:extLst>
            </p:cNvPr>
            <p:cNvSpPr txBox="1"/>
            <p:nvPr/>
          </p:nvSpPr>
          <p:spPr>
            <a:xfrm>
              <a:off x="6672713" y="5357357"/>
              <a:ext cx="646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12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595F0CC-A92A-4851-97E4-DDD41C808953}"/>
                </a:ext>
              </a:extLst>
            </p:cNvPr>
            <p:cNvSpPr txBox="1"/>
            <p:nvPr/>
          </p:nvSpPr>
          <p:spPr>
            <a:xfrm>
              <a:off x="7950779" y="2060615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38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60EB0B-3DE1-4114-8920-90C7F59C77BA}"/>
                </a:ext>
              </a:extLst>
            </p:cNvPr>
            <p:cNvSpPr txBox="1"/>
            <p:nvPr/>
          </p:nvSpPr>
          <p:spPr>
            <a:xfrm>
              <a:off x="7717124" y="2250234"/>
              <a:ext cx="566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37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438DDAF-BBA7-41C2-93F5-A70B7A2DE14A}"/>
                </a:ext>
              </a:extLst>
            </p:cNvPr>
            <p:cNvSpPr txBox="1"/>
            <p:nvPr/>
          </p:nvSpPr>
          <p:spPr>
            <a:xfrm>
              <a:off x="8165304" y="3337460"/>
              <a:ext cx="42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26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5A437C6-919D-4F36-BAB5-26CAA7779F32}"/>
                </a:ext>
              </a:extLst>
            </p:cNvPr>
            <p:cNvSpPr txBox="1"/>
            <p:nvPr/>
          </p:nvSpPr>
          <p:spPr>
            <a:xfrm>
              <a:off x="8492705" y="4199535"/>
              <a:ext cx="458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22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5C08E92-3521-436D-9CD6-CB8DF4275BDB}"/>
                </a:ext>
              </a:extLst>
            </p:cNvPr>
            <p:cNvSpPr txBox="1"/>
            <p:nvPr/>
          </p:nvSpPr>
          <p:spPr>
            <a:xfrm>
              <a:off x="8925054" y="5638222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19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E93196C-1A6D-4A03-8BB0-E0340C1389D1}"/>
                </a:ext>
              </a:extLst>
            </p:cNvPr>
            <p:cNvSpPr txBox="1"/>
            <p:nvPr/>
          </p:nvSpPr>
          <p:spPr>
            <a:xfrm>
              <a:off x="6591300" y="4348089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28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C07BB75-BEAC-4E0C-BE35-FDC6BB9172AB}"/>
                </a:ext>
              </a:extLst>
            </p:cNvPr>
            <p:cNvSpPr txBox="1"/>
            <p:nvPr/>
          </p:nvSpPr>
          <p:spPr>
            <a:xfrm>
              <a:off x="7848491" y="5855275"/>
              <a:ext cx="46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18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9F9050F5-7828-4506-84A4-B2E3BFB43552}"/>
                </a:ext>
              </a:extLst>
            </p:cNvPr>
            <p:cNvSpPr txBox="1"/>
            <p:nvPr/>
          </p:nvSpPr>
          <p:spPr>
            <a:xfrm>
              <a:off x="7599609" y="5430917"/>
              <a:ext cx="47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14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CE23887-7D70-4344-86E7-3C88BB4C31FF}"/>
                </a:ext>
              </a:extLst>
            </p:cNvPr>
            <p:cNvSpPr txBox="1"/>
            <p:nvPr/>
          </p:nvSpPr>
          <p:spPr>
            <a:xfrm>
              <a:off x="8711349" y="3755509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23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DD44317-A2B0-4DA1-A2B9-BCD6BF2BD27C}"/>
                </a:ext>
              </a:extLst>
            </p:cNvPr>
            <p:cNvSpPr txBox="1"/>
            <p:nvPr/>
          </p:nvSpPr>
          <p:spPr>
            <a:xfrm>
              <a:off x="9170930" y="3604252"/>
              <a:ext cx="43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24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62EF013-5ADD-487C-8B2E-64FE63AFF3EA}"/>
                </a:ext>
              </a:extLst>
            </p:cNvPr>
            <p:cNvSpPr txBox="1"/>
            <p:nvPr/>
          </p:nvSpPr>
          <p:spPr>
            <a:xfrm>
              <a:off x="7562741" y="2832727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36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522C07B-72C1-42C0-A20F-C59061E34BB2}"/>
                </a:ext>
              </a:extLst>
            </p:cNvPr>
            <p:cNvSpPr txBox="1"/>
            <p:nvPr/>
          </p:nvSpPr>
          <p:spPr>
            <a:xfrm>
              <a:off x="7521404" y="3429000"/>
              <a:ext cx="51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35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7F07020-0D44-4F76-A936-B470BA80CAE2}"/>
                </a:ext>
              </a:extLst>
            </p:cNvPr>
            <p:cNvSpPr txBox="1"/>
            <p:nvPr/>
          </p:nvSpPr>
          <p:spPr>
            <a:xfrm>
              <a:off x="6749415" y="3991001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34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3B7D173-854B-48D1-B9EF-C58A1AE3F11C}"/>
                </a:ext>
              </a:extLst>
            </p:cNvPr>
            <p:cNvSpPr txBox="1"/>
            <p:nvPr/>
          </p:nvSpPr>
          <p:spPr>
            <a:xfrm>
              <a:off x="7016958" y="3198634"/>
              <a:ext cx="57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33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03ABA7A-B66D-44E8-B0F9-B71E53333163}"/>
                </a:ext>
              </a:extLst>
            </p:cNvPr>
            <p:cNvSpPr txBox="1"/>
            <p:nvPr/>
          </p:nvSpPr>
          <p:spPr>
            <a:xfrm>
              <a:off x="6882280" y="3631024"/>
              <a:ext cx="52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dirty="0"/>
                <a:t>32</a:t>
              </a:r>
            </a:p>
          </p:txBody>
        </p:sp>
      </p:grpSp>
      <p:sp>
        <p:nvSpPr>
          <p:cNvPr id="5" name="Ovale 4">
            <a:extLst>
              <a:ext uri="{FF2B5EF4-FFF2-40B4-BE49-F238E27FC236}">
                <a16:creationId xmlns:a16="http://schemas.microsoft.com/office/drawing/2014/main" id="{6BA41273-3AC9-4C8D-896D-B6B9963AD383}"/>
              </a:ext>
            </a:extLst>
          </p:cNvPr>
          <p:cNvSpPr/>
          <p:nvPr/>
        </p:nvSpPr>
        <p:spPr>
          <a:xfrm rot="3080338">
            <a:off x="4335328" y="5564185"/>
            <a:ext cx="443345" cy="108722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34B3425E-9F81-46F2-8B11-571F27BDECA3}"/>
              </a:ext>
            </a:extLst>
          </p:cNvPr>
          <p:cNvSpPr/>
          <p:nvPr/>
        </p:nvSpPr>
        <p:spPr>
          <a:xfrm rot="3478986">
            <a:off x="5882478" y="4415676"/>
            <a:ext cx="443345" cy="108722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71492B82-2D52-4212-9797-D85CBDAB676A}"/>
              </a:ext>
            </a:extLst>
          </p:cNvPr>
          <p:cNvSpPr/>
          <p:nvPr/>
        </p:nvSpPr>
        <p:spPr>
          <a:xfrm rot="268161">
            <a:off x="7882377" y="2733383"/>
            <a:ext cx="568063" cy="1764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0D09C5A0-E442-4CDE-A5EA-2D85894EDCFF}"/>
              </a:ext>
            </a:extLst>
          </p:cNvPr>
          <p:cNvSpPr/>
          <p:nvPr/>
        </p:nvSpPr>
        <p:spPr>
          <a:xfrm rot="7766819">
            <a:off x="4500939" y="4488691"/>
            <a:ext cx="502797" cy="125670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974C7E5-B69C-4F09-93AD-EC38300FC04A}"/>
              </a:ext>
            </a:extLst>
          </p:cNvPr>
          <p:cNvSpPr/>
          <p:nvPr/>
        </p:nvSpPr>
        <p:spPr>
          <a:xfrm rot="8963546">
            <a:off x="7512262" y="1992852"/>
            <a:ext cx="443345" cy="108722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91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Random</a:t>
            </a:r>
            <a:r>
              <a:rPr lang="fr-CH" dirty="0">
                <a:solidFill>
                  <a:schemeClr val="accent1"/>
                </a:solidFill>
              </a:rPr>
              <a:t> insertion : </a:t>
            </a:r>
            <a:r>
              <a:rPr lang="fr-CH" dirty="0" err="1">
                <a:solidFill>
                  <a:schemeClr val="accent1"/>
                </a:solidFill>
              </a:rPr>
              <a:t>why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31</a:t>
            </a:fld>
            <a:endParaRPr lang="fr-CH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28716D8F-6B07-4043-AD4C-06081607A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More </a:t>
            </a:r>
            <a:r>
              <a:rPr lang="fr-CH" sz="3200" dirty="0" err="1"/>
              <a:t>diversity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Each</a:t>
            </a:r>
            <a:r>
              <a:rPr lang="fr-CH" sz="3200" dirty="0"/>
              <a:t> car can </a:t>
            </a:r>
            <a:r>
              <a:rPr lang="fr-CH" sz="3200" dirty="0" err="1"/>
              <a:t>reach</a:t>
            </a:r>
            <a:r>
              <a:rPr lang="fr-CH" sz="3200" dirty="0"/>
              <a:t> </a:t>
            </a:r>
            <a:r>
              <a:rPr lang="fr-CH" sz="3200" dirty="0" err="1"/>
              <a:t>every</a:t>
            </a:r>
            <a:r>
              <a:rPr lang="fr-CH" sz="3200" dirty="0"/>
              <a:t> places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Closer</a:t>
            </a:r>
            <a:r>
              <a:rPr lang="fr-CH" sz="3200" dirty="0"/>
              <a:t> to real situation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290326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Random</a:t>
            </a:r>
            <a:r>
              <a:rPr lang="fr-CH" dirty="0">
                <a:solidFill>
                  <a:schemeClr val="accent1"/>
                </a:solidFill>
              </a:rPr>
              <a:t> insertion : how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32</a:t>
            </a:fld>
            <a:endParaRPr lang="fr-CH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D4C1923-A051-4BC5-9039-B923C4CF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Global «Exit-Entry place»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All </a:t>
            </a:r>
            <a:r>
              <a:rPr lang="fr-CH" sz="3200" dirty="0" err="1"/>
              <a:t>exiting</a:t>
            </a:r>
            <a:r>
              <a:rPr lang="fr-CH" sz="3200" dirty="0"/>
              <a:t> cars go in the «Exit-Entry place»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Random</a:t>
            </a:r>
            <a:r>
              <a:rPr lang="fr-CH" sz="3200" dirty="0"/>
              <a:t> insertion (high rate) : to </a:t>
            </a:r>
            <a:r>
              <a:rPr lang="fr-CH" sz="3200" dirty="0" err="1"/>
              <a:t>keep</a:t>
            </a:r>
            <a:r>
              <a:rPr lang="fr-CH" sz="3200" dirty="0"/>
              <a:t> cars on the road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823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Random</a:t>
            </a:r>
            <a:r>
              <a:rPr lang="fr-CH" dirty="0">
                <a:solidFill>
                  <a:schemeClr val="accent1"/>
                </a:solidFill>
              </a:rPr>
              <a:t> insertion : Petri Net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33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38FFD8-6C9A-4509-A11B-96D8CBF4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30" y="1506263"/>
            <a:ext cx="9044940" cy="4850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6F1E7F-2755-4E61-BD66-17EFD9C64095}"/>
              </a:ext>
            </a:extLst>
          </p:cNvPr>
          <p:cNvSpPr/>
          <p:nvPr/>
        </p:nvSpPr>
        <p:spPr>
          <a:xfrm>
            <a:off x="1935480" y="5539740"/>
            <a:ext cx="8321040" cy="816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642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Results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34</a:t>
            </a:fld>
            <a:endParaRPr lang="fr-CH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9A2BE0-50B5-4FA2-9BCA-50F71119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90" y="1592530"/>
            <a:ext cx="179004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DD9B18-F66F-431E-B283-8C2C5881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50" y="1592530"/>
            <a:ext cx="162981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86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Overload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35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AA837B-B966-4403-9B7B-C8FF63E9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794468"/>
            <a:ext cx="5400000" cy="39531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01F909-DD04-4E67-8E7F-7CEDCC06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70" y="1794468"/>
            <a:ext cx="5400000" cy="399252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54F2A2B-1D1B-43D9-AB12-EC270595BC64}"/>
              </a:ext>
            </a:extLst>
          </p:cNvPr>
          <p:cNvSpPr txBox="1"/>
          <p:nvPr/>
        </p:nvSpPr>
        <p:spPr>
          <a:xfrm>
            <a:off x="3139440" y="584096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Before</a:t>
            </a:r>
            <a:endParaRPr lang="fr-CH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A5BE51C-FDC5-4E13-88C9-DBE119D1EC9C}"/>
              </a:ext>
            </a:extLst>
          </p:cNvPr>
          <p:cNvSpPr txBox="1"/>
          <p:nvPr/>
        </p:nvSpPr>
        <p:spPr>
          <a:xfrm>
            <a:off x="8663940" y="584096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After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45939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94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Map</a:t>
            </a:r>
            <a:r>
              <a:rPr lang="fr-CH" dirty="0">
                <a:solidFill>
                  <a:schemeClr val="accent1"/>
                </a:solidFill>
              </a:rPr>
              <a:t> : Low </a:t>
            </a:r>
            <a:r>
              <a:rPr lang="fr-CH" dirty="0" err="1">
                <a:solidFill>
                  <a:schemeClr val="accent1"/>
                </a:solidFill>
              </a:rPr>
              <a:t>traffic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36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97D590-DB3E-4A3E-8441-F262E406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" y="1806585"/>
            <a:ext cx="5400000" cy="401562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A621DF6-8593-4FBC-A48A-37433EC2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79" y="1806585"/>
            <a:ext cx="5400000" cy="3917369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4440649-39BB-4C63-87BF-976577B29230}"/>
              </a:ext>
            </a:extLst>
          </p:cNvPr>
          <p:cNvSpPr txBox="1"/>
          <p:nvPr/>
        </p:nvSpPr>
        <p:spPr>
          <a:xfrm>
            <a:off x="3108960" y="581810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Before</a:t>
            </a:r>
            <a:endParaRPr lang="fr-CH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223F65A-D528-45D9-9238-44198F3E9744}"/>
              </a:ext>
            </a:extLst>
          </p:cNvPr>
          <p:cNvSpPr txBox="1"/>
          <p:nvPr/>
        </p:nvSpPr>
        <p:spPr>
          <a:xfrm>
            <a:off x="8633460" y="581810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After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00799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37</a:t>
            </a:fld>
            <a:endParaRPr lang="fr-CH"/>
          </a:p>
        </p:txBody>
      </p:sp>
      <p:pic>
        <p:nvPicPr>
          <p:cNvPr id="41" name="Image 40" descr="Une image contenant carte&#10;&#10;Description générée automatiquement">
            <a:extLst>
              <a:ext uri="{FF2B5EF4-FFF2-40B4-BE49-F238E27FC236}">
                <a16:creationId xmlns:a16="http://schemas.microsoft.com/office/drawing/2014/main" id="{5D194E76-4F84-42C1-A4D9-AEB168DA5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494"/>
          <a:stretch/>
        </p:blipFill>
        <p:spPr>
          <a:xfrm>
            <a:off x="6598919" y="1814331"/>
            <a:ext cx="5273039" cy="3847491"/>
          </a:xfrm>
          <a:prstGeom prst="rect">
            <a:avLst/>
          </a:prstGeom>
        </p:spPr>
      </p:pic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46CB4CE5-E2E5-4715-BD14-AFDBD7E6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0" y="2340162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Model </a:t>
            </a:r>
            <a:r>
              <a:rPr lang="fr-CH" sz="3200" dirty="0" err="1"/>
              <a:t>complexity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Time </a:t>
            </a:r>
            <a:r>
              <a:rPr lang="fr-CH" sz="3200" dirty="0" err="1"/>
              <a:t>complexity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Evaluate</a:t>
            </a:r>
            <a:r>
              <a:rPr lang="fr-CH" sz="3200" dirty="0"/>
              <a:t> </a:t>
            </a:r>
            <a:r>
              <a:rPr lang="fr-CH" sz="3200" dirty="0" err="1"/>
              <a:t>random</a:t>
            </a:r>
            <a:r>
              <a:rPr lang="fr-CH" sz="3200" dirty="0"/>
              <a:t> </a:t>
            </a:r>
            <a:r>
              <a:rPr lang="fr-CH" sz="3200" dirty="0" err="1"/>
              <a:t>reinsertion</a:t>
            </a: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16366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left</a:t>
            </a:r>
            <a:r>
              <a:rPr lang="fr-CH" dirty="0">
                <a:solidFill>
                  <a:schemeClr val="accent1"/>
                </a:solidFill>
              </a:rPr>
              <a:t>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38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09EE58-5B3B-45C8-91D4-525E2A10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45" y="1690688"/>
            <a:ext cx="1926095" cy="46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A4E29F-BB83-43C8-8EF6-B0A3FCE3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662" y="1690688"/>
            <a:ext cx="1926094" cy="468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9A74FA-A6A7-4C58-A8EE-44573015E204}"/>
              </a:ext>
            </a:extLst>
          </p:cNvPr>
          <p:cNvSpPr txBox="1"/>
          <p:nvPr/>
        </p:nvSpPr>
        <p:spPr>
          <a:xfrm>
            <a:off x="2333625" y="3853191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3EAB99-D50D-47F3-9E7B-17E4D1461C6B}"/>
              </a:ext>
            </a:extLst>
          </p:cNvPr>
          <p:cNvSpPr txBox="1"/>
          <p:nvPr/>
        </p:nvSpPr>
        <p:spPr>
          <a:xfrm>
            <a:off x="9134763" y="3853191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2426070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left</a:t>
            </a:r>
            <a:r>
              <a:rPr lang="fr-CH" dirty="0">
                <a:solidFill>
                  <a:schemeClr val="accent1"/>
                </a:solidFill>
              </a:rPr>
              <a:t>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39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0D44D-B6A3-4154-890B-8DCB6661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635" y="1753235"/>
            <a:ext cx="2560530" cy="4540567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5C6735D-43F6-4D62-8436-52388FEF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770" y="2203002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0.15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error</a:t>
            </a:r>
            <a:r>
              <a:rPr lang="fr-CH" sz="3200" dirty="0"/>
              <a:t> : 4.373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0.358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2.51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58628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PRISM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10515600" cy="317860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Probabilistic</a:t>
            </a:r>
            <a:r>
              <a:rPr lang="fr-CH" dirty="0"/>
              <a:t> Model Checker</a:t>
            </a:r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Analyse : </a:t>
            </a:r>
            <a:r>
              <a:rPr lang="fr-CH" dirty="0" err="1"/>
              <a:t>probabilistic</a:t>
            </a:r>
            <a:r>
              <a:rPr lang="fr-CH" dirty="0"/>
              <a:t>, </a:t>
            </a:r>
            <a:r>
              <a:rPr lang="fr-CH" dirty="0" err="1"/>
              <a:t>nondeterministic</a:t>
            </a:r>
            <a:r>
              <a:rPr lang="fr-CH" dirty="0"/>
              <a:t> and real-time </a:t>
            </a:r>
            <a:r>
              <a:rPr lang="fr-CH" dirty="0" err="1"/>
              <a:t>characteristics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Free and open source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0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right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40</a:t>
            </a:fld>
            <a:endParaRPr lang="fr-CH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9A74FA-A6A7-4C58-A8EE-44573015E204}"/>
              </a:ext>
            </a:extLst>
          </p:cNvPr>
          <p:cNvSpPr txBox="1"/>
          <p:nvPr/>
        </p:nvSpPr>
        <p:spPr>
          <a:xfrm>
            <a:off x="2333625" y="3853191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3EAB99-D50D-47F3-9E7B-17E4D1461C6B}"/>
              </a:ext>
            </a:extLst>
          </p:cNvPr>
          <p:cNvSpPr txBox="1"/>
          <p:nvPr/>
        </p:nvSpPr>
        <p:spPr>
          <a:xfrm>
            <a:off x="9123440" y="3853191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Local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8E8B67-7252-4D0F-9B11-914B8AA0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517857"/>
            <a:ext cx="1729051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B6429D-6546-4BB9-ADE2-DB1A03D7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549" y="1517857"/>
            <a:ext cx="1729051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00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Local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right part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41</a:t>
            </a:fld>
            <a:endParaRPr lang="fr-CH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5C6735D-43F6-4D62-8436-52388FEF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770" y="2203002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0.088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error</a:t>
            </a:r>
            <a:r>
              <a:rPr lang="fr-CH" sz="3200" dirty="0"/>
              <a:t> : 3.088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Average</a:t>
            </a:r>
            <a:r>
              <a:rPr lang="fr-CH" sz="3200" dirty="0"/>
              <a:t>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0.916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Total </a:t>
            </a:r>
            <a:r>
              <a:rPr lang="fr-CH" sz="3200" dirty="0" err="1"/>
              <a:t>connector</a:t>
            </a:r>
            <a:r>
              <a:rPr lang="fr-CH" sz="3200" dirty="0"/>
              <a:t> </a:t>
            </a:r>
            <a:r>
              <a:rPr lang="fr-CH" sz="3200" dirty="0" err="1"/>
              <a:t>error</a:t>
            </a:r>
            <a:r>
              <a:rPr lang="fr-CH" sz="3200" dirty="0"/>
              <a:t> : 0.083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7B4985-0DD0-4E3F-8654-F2CE47FF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64" y="1420217"/>
            <a:ext cx="2316960" cy="49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Mitigate</a:t>
            </a:r>
            <a:r>
              <a:rPr lang="fr-CH" dirty="0">
                <a:solidFill>
                  <a:schemeClr val="accent1"/>
                </a:solidFill>
              </a:rPr>
              <a:t> border </a:t>
            </a:r>
            <a:r>
              <a:rPr lang="fr-CH" dirty="0" err="1">
                <a:solidFill>
                  <a:schemeClr val="accent1"/>
                </a:solidFill>
              </a:rPr>
              <a:t>error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42</a:t>
            </a:fld>
            <a:endParaRPr lang="fr-CH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46CB4CE5-E2E5-4715-BD14-AFDBD7E6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10" y="2434214"/>
            <a:ext cx="10515600" cy="3178609"/>
          </a:xfrm>
        </p:spPr>
        <p:txBody>
          <a:bodyPr>
            <a:normAutofit/>
          </a:bodyPr>
          <a:lstStyle/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EEBFF0-3E78-4335-B9F9-5E1E119A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87" y="1971903"/>
            <a:ext cx="5982226" cy="41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1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43</a:t>
            </a:fld>
            <a:endParaRPr lang="fr-CH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28716D8F-6B07-4043-AD4C-06081607A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07" y="2331387"/>
            <a:ext cx="6896248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Complete Petri Nets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5000 </a:t>
            </a:r>
            <a:r>
              <a:rPr lang="fr-CH" sz="3200" dirty="0" err="1"/>
              <a:t>iterations</a:t>
            </a:r>
            <a:r>
              <a:rPr lang="fr-CH" sz="3200" dirty="0"/>
              <a:t> for </a:t>
            </a:r>
            <a:r>
              <a:rPr lang="fr-CH" sz="3200" dirty="0" err="1"/>
              <a:t>each</a:t>
            </a:r>
            <a:r>
              <a:rPr lang="fr-CH" sz="3200" dirty="0"/>
              <a:t> batch</a:t>
            </a:r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1% </a:t>
            </a:r>
            <a:r>
              <a:rPr lang="fr-CH" sz="3200" dirty="0" err="1"/>
              <a:t>error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Multiple </a:t>
            </a:r>
            <a:r>
              <a:rPr lang="fr-CH" sz="3200" dirty="0" err="1"/>
              <a:t>executions</a:t>
            </a:r>
            <a:r>
              <a:rPr lang="fr-CH" sz="3200" dirty="0"/>
              <a:t> </a:t>
            </a:r>
            <a:r>
              <a:rPr lang="fr-CH" sz="3200" dirty="0" err="1"/>
              <a:t>with</a:t>
            </a:r>
            <a:r>
              <a:rPr lang="fr-CH" sz="3200" dirty="0"/>
              <a:t> </a:t>
            </a:r>
            <a:r>
              <a:rPr lang="fr-CH" sz="3200" dirty="0" err="1"/>
              <a:t>random</a:t>
            </a:r>
            <a:r>
              <a:rPr lang="fr-CH" sz="3200" dirty="0"/>
              <a:t> </a:t>
            </a:r>
            <a:r>
              <a:rPr lang="fr-CH" sz="3200" dirty="0" err="1"/>
              <a:t>seeds</a:t>
            </a:r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4065F08-79CE-4E3E-83AC-350EC554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Complexity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Model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0C1978-A919-4F78-AC1C-A99EAA3BF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5" t="4731" r="2171" b="4333"/>
          <a:stretch/>
        </p:blipFill>
        <p:spPr>
          <a:xfrm>
            <a:off x="7564583" y="1971818"/>
            <a:ext cx="4267200" cy="3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Complexity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Results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44</a:t>
            </a:fld>
            <a:endParaRPr lang="fr-CH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B437ADA-9054-4767-9239-0B4E2317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99" y="1998514"/>
            <a:ext cx="5090601" cy="330431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8ABA04-13DF-4E5E-B1A1-F06A097B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14" y="2743200"/>
            <a:ext cx="4610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7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Complexity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r>
              <a:rPr lang="fr-CH" dirty="0">
                <a:solidFill>
                  <a:schemeClr val="accent1"/>
                </a:solidFill>
              </a:rPr>
              <a:t> : </a:t>
            </a:r>
            <a:r>
              <a:rPr lang="fr-CH" dirty="0" err="1">
                <a:solidFill>
                  <a:schemeClr val="accent1"/>
                </a:solidFill>
              </a:rPr>
              <a:t>Results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45</a:t>
            </a:fld>
            <a:endParaRPr lang="fr-CH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A9764A-0C17-4D96-B1AF-B0456C72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29" y="2743200"/>
            <a:ext cx="2867025" cy="1371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B04504B-A2F0-40EE-BF02-0B52AC24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549" y="2743200"/>
            <a:ext cx="2782023" cy="13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39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Further</a:t>
            </a:r>
            <a:r>
              <a:rPr lang="fr-CH" dirty="0">
                <a:solidFill>
                  <a:schemeClr val="accent1"/>
                </a:solidFill>
              </a:rPr>
              <a:t> 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388" y="2212543"/>
            <a:ext cx="10515600" cy="3178609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Compare </a:t>
            </a:r>
            <a:r>
              <a:rPr lang="fr-CH" sz="3200" dirty="0" err="1"/>
              <a:t>results</a:t>
            </a:r>
            <a:r>
              <a:rPr lang="fr-CH" sz="3200" dirty="0"/>
              <a:t> </a:t>
            </a:r>
            <a:r>
              <a:rPr lang="fr-CH" sz="3200" dirty="0" err="1"/>
              <a:t>with</a:t>
            </a:r>
            <a:r>
              <a:rPr lang="fr-CH" sz="3200" dirty="0"/>
              <a:t> real data</a:t>
            </a:r>
          </a:p>
          <a:p>
            <a:pPr marL="0" indent="0">
              <a:buClr>
                <a:schemeClr val="accent1"/>
              </a:buClr>
              <a:buSzPct val="130000"/>
              <a:buNone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/>
              <a:t>Solve </a:t>
            </a:r>
            <a:r>
              <a:rPr lang="fr-CH" sz="3200" dirty="0" err="1"/>
              <a:t>traffic</a:t>
            </a:r>
            <a:r>
              <a:rPr lang="fr-CH" sz="3200" dirty="0"/>
              <a:t> </a:t>
            </a:r>
            <a:r>
              <a:rPr lang="fr-CH" sz="3200" dirty="0" err="1"/>
              <a:t>overload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Better</a:t>
            </a:r>
            <a:r>
              <a:rPr lang="fr-CH" sz="3200" dirty="0"/>
              <a:t> </a:t>
            </a:r>
            <a:r>
              <a:rPr lang="fr-CH" sz="3200" dirty="0" err="1"/>
              <a:t>parameter</a:t>
            </a:r>
            <a:r>
              <a:rPr lang="fr-CH" sz="3200" dirty="0"/>
              <a:t> estimation for local </a:t>
            </a:r>
            <a:r>
              <a:rPr lang="fr-CH" sz="3200" dirty="0" err="1"/>
              <a:t>analysis</a:t>
            </a: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endParaRPr lang="fr-CH" sz="32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3200" dirty="0" err="1"/>
              <a:t>Add</a:t>
            </a:r>
            <a:r>
              <a:rPr lang="fr-CH" sz="3200" dirty="0"/>
              <a:t> notion of </a:t>
            </a:r>
            <a:r>
              <a:rPr lang="fr-CH" sz="3200" dirty="0" err="1"/>
              <a:t>travel</a:t>
            </a:r>
            <a:r>
              <a:rPr lang="fr-CH" sz="3200" dirty="0"/>
              <a:t> time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527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BE30B-1F81-411A-AB09-57233FDA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443" y="2026372"/>
            <a:ext cx="10515600" cy="399429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Probabilistic</a:t>
            </a:r>
            <a:r>
              <a:rPr lang="fr-CH" sz="2400" dirty="0"/>
              <a:t> model checking </a:t>
            </a:r>
            <a:r>
              <a:rPr lang="fr-CH" sz="2400" dirty="0" err="1"/>
              <a:t>is</a:t>
            </a:r>
            <a:r>
              <a:rPr lang="fr-CH" sz="2400" dirty="0"/>
              <a:t> not </a:t>
            </a:r>
            <a:r>
              <a:rPr lang="fr-CH" sz="2400" dirty="0" err="1"/>
              <a:t>suited</a:t>
            </a:r>
            <a:r>
              <a:rPr lang="fr-CH" sz="2400" dirty="0"/>
              <a:t> for all </a:t>
            </a:r>
            <a:r>
              <a:rPr lang="fr-CH" sz="2400" dirty="0" err="1"/>
              <a:t>problems</a:t>
            </a:r>
            <a:endParaRPr lang="fr-CH" sz="2400" dirty="0"/>
          </a:p>
          <a:p>
            <a:pPr marL="0" indent="0">
              <a:buClr>
                <a:schemeClr val="accent1"/>
              </a:buClr>
              <a:buSzPct val="130000"/>
              <a:buNone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GreatSPN</a:t>
            </a:r>
            <a:r>
              <a:rPr lang="fr-CH" sz="2400" dirty="0"/>
              <a:t> </a:t>
            </a:r>
            <a:r>
              <a:rPr lang="fr-CH" sz="2400" dirty="0" err="1"/>
              <a:t>is</a:t>
            </a:r>
            <a:r>
              <a:rPr lang="fr-CH" sz="2400" dirty="0"/>
              <a:t> a </a:t>
            </a:r>
            <a:r>
              <a:rPr lang="fr-CH" sz="2400" dirty="0" err="1"/>
              <a:t>powerfull</a:t>
            </a:r>
            <a:r>
              <a:rPr lang="fr-CH" sz="2400" dirty="0"/>
              <a:t> </a:t>
            </a:r>
            <a:r>
              <a:rPr lang="fr-CH" sz="2400" dirty="0" err="1"/>
              <a:t>tool</a:t>
            </a:r>
            <a:r>
              <a:rPr lang="fr-CH" sz="2400" dirty="0"/>
              <a:t> for non-</a:t>
            </a:r>
            <a:r>
              <a:rPr lang="fr-CH" sz="2400" dirty="0" err="1"/>
              <a:t>deterministic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r>
              <a:rPr lang="fr-CH" sz="2400" dirty="0" err="1"/>
              <a:t>Better</a:t>
            </a:r>
            <a:r>
              <a:rPr lang="fr-CH" sz="2400" dirty="0"/>
              <a:t> </a:t>
            </a:r>
            <a:r>
              <a:rPr lang="fr-CH" sz="2400" dirty="0" err="1"/>
              <a:t>documantion</a:t>
            </a:r>
            <a:r>
              <a:rPr lang="fr-CH" sz="2400" dirty="0"/>
              <a:t> </a:t>
            </a:r>
            <a:r>
              <a:rPr lang="fr-CH" sz="2400" dirty="0" err="1"/>
              <a:t>would</a:t>
            </a:r>
            <a:r>
              <a:rPr lang="fr-CH" sz="2400" dirty="0"/>
              <a:t> </a:t>
            </a:r>
            <a:r>
              <a:rPr lang="fr-CH" sz="2400" dirty="0" err="1"/>
              <a:t>allow</a:t>
            </a:r>
            <a:r>
              <a:rPr lang="fr-CH" sz="2400" dirty="0"/>
              <a:t> </a:t>
            </a:r>
            <a:r>
              <a:rPr lang="fr-CH" sz="2400" dirty="0" err="1"/>
              <a:t>better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endParaRPr lang="fr-CH" sz="2400" dirty="0"/>
          </a:p>
          <a:p>
            <a:pPr>
              <a:buClr>
                <a:schemeClr val="accent1"/>
              </a:buClr>
              <a:buSzPct val="130000"/>
            </a:pPr>
            <a:endParaRPr lang="fr-CH" sz="2400" dirty="0"/>
          </a:p>
          <a:p>
            <a:pPr>
              <a:lnSpc>
                <a:spcPct val="100000"/>
              </a:lnSpc>
              <a:buClr>
                <a:schemeClr val="accent1"/>
              </a:buClr>
              <a:buSzPct val="130000"/>
            </a:pPr>
            <a:r>
              <a:rPr lang="fr-CH" sz="2400" dirty="0"/>
              <a:t>Petri nets </a:t>
            </a:r>
            <a:r>
              <a:rPr lang="fr-CH" sz="2400" dirty="0" err="1"/>
              <a:t>seems</a:t>
            </a:r>
            <a:r>
              <a:rPr lang="fr-CH" sz="2400" dirty="0"/>
              <a:t> a </a:t>
            </a:r>
            <a:r>
              <a:rPr lang="fr-CH" sz="2400" dirty="0" err="1"/>
              <a:t>useful</a:t>
            </a:r>
            <a:r>
              <a:rPr lang="fr-CH" sz="2400" dirty="0"/>
              <a:t> </a:t>
            </a:r>
            <a:r>
              <a:rPr lang="fr-CH" sz="2400" dirty="0" err="1"/>
              <a:t>tool</a:t>
            </a:r>
            <a:r>
              <a:rPr lang="fr-CH" sz="2400" dirty="0"/>
              <a:t> for </a:t>
            </a:r>
            <a:r>
              <a:rPr lang="fr-CH" sz="2400" dirty="0" err="1"/>
              <a:t>vehicular</a:t>
            </a:r>
            <a:r>
              <a:rPr lang="fr-CH" sz="2400" dirty="0"/>
              <a:t> </a:t>
            </a:r>
            <a:r>
              <a:rPr lang="fr-CH" sz="2400" dirty="0" err="1"/>
              <a:t>traffic</a:t>
            </a:r>
            <a:r>
              <a:rPr lang="fr-CH" sz="2400" dirty="0"/>
              <a:t> </a:t>
            </a:r>
            <a:r>
              <a:rPr lang="fr-CH" sz="2400" dirty="0" err="1"/>
              <a:t>analysis</a:t>
            </a:r>
            <a:r>
              <a:rPr lang="fr-CH" sz="2400" dirty="0"/>
              <a:t> but a lot of </a:t>
            </a:r>
            <a:r>
              <a:rPr lang="fr-CH" sz="2400" dirty="0" err="1"/>
              <a:t>research</a:t>
            </a:r>
            <a:r>
              <a:rPr lang="fr-CH" sz="2400" dirty="0"/>
              <a:t> </a:t>
            </a:r>
            <a:r>
              <a:rPr lang="fr-CH" sz="2400" dirty="0" err="1"/>
              <a:t>still</a:t>
            </a:r>
            <a:r>
              <a:rPr lang="fr-CH" sz="2400" dirty="0"/>
              <a:t> </a:t>
            </a:r>
            <a:r>
              <a:rPr lang="fr-CH" sz="2400" dirty="0" err="1"/>
              <a:t>need</a:t>
            </a:r>
            <a:r>
              <a:rPr lang="fr-CH" sz="2400" dirty="0"/>
              <a:t> to </a:t>
            </a:r>
            <a:r>
              <a:rPr lang="fr-CH" sz="2400" dirty="0" err="1"/>
              <a:t>be</a:t>
            </a:r>
            <a:r>
              <a:rPr lang="fr-CH" sz="2400" dirty="0"/>
              <a:t> </a:t>
            </a:r>
            <a:r>
              <a:rPr lang="fr-CH" sz="2400" dirty="0" err="1"/>
              <a:t>done</a:t>
            </a:r>
            <a:r>
              <a:rPr lang="fr-CH" sz="2400" dirty="0"/>
              <a:t> on </a:t>
            </a:r>
            <a:r>
              <a:rPr lang="fr-CH" sz="2400" dirty="0" err="1"/>
              <a:t>this</a:t>
            </a:r>
            <a:r>
              <a:rPr lang="fr-CH" sz="2400" dirty="0"/>
              <a:t> topic.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2560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A2EEF5-5A31-459F-BEA6-3D93F1C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48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B32C598-A308-4D27-B282-E80B7FF5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Github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0F2F6BF-02D2-48ED-9203-E352BED6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2066131"/>
            <a:ext cx="11249025" cy="39147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1"/>
              </a:buClr>
              <a:buSzPct val="130000"/>
              <a:buNone/>
            </a:pPr>
            <a:r>
              <a:rPr lang="fr-CH" sz="3000" dirty="0"/>
              <a:t>	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SzPct val="130000"/>
              <a:buNone/>
            </a:pPr>
            <a:r>
              <a:rPr lang="en-GB" sz="2400" dirty="0"/>
              <a:t>	</a:t>
            </a:r>
            <a:r>
              <a:rPr lang="en-GB" sz="2400" dirty="0">
                <a:hlinkClick r:id="rId2"/>
              </a:rPr>
              <a:t>https://github.com/TommasoPeletta/Probabilistic-Model-Checking-with-PRISM</a:t>
            </a:r>
            <a:r>
              <a:rPr lang="en-GB" sz="2400" dirty="0"/>
              <a:t> </a:t>
            </a:r>
            <a:endParaRPr lang="fr-CH" sz="2400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47462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C3AD7-EAA1-4099-A15B-BE043E05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0764"/>
            <a:ext cx="9144000" cy="1428236"/>
          </a:xfrm>
        </p:spPr>
        <p:txBody>
          <a:bodyPr>
            <a:normAutofit/>
          </a:bodyPr>
          <a:lstStyle/>
          <a:p>
            <a:r>
              <a:rPr lang="fr-CH" sz="4800" dirty="0" err="1">
                <a:solidFill>
                  <a:schemeClr val="accent1"/>
                </a:solidFill>
              </a:rPr>
              <a:t>Vehicular</a:t>
            </a:r>
            <a:r>
              <a:rPr lang="fr-CH" sz="4800" dirty="0">
                <a:solidFill>
                  <a:schemeClr val="accent1"/>
                </a:solidFill>
              </a:rPr>
              <a:t> Network </a:t>
            </a:r>
            <a:r>
              <a:rPr lang="fr-CH" sz="4800" dirty="0" err="1">
                <a:solidFill>
                  <a:schemeClr val="accent1"/>
                </a:solidFill>
              </a:rPr>
              <a:t>Analysis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Using</a:t>
            </a:r>
            <a:r>
              <a:rPr lang="fr-CH" sz="4800" dirty="0">
                <a:solidFill>
                  <a:schemeClr val="accent1"/>
                </a:solidFill>
              </a:rPr>
              <a:t> </a:t>
            </a:r>
            <a:r>
              <a:rPr lang="fr-CH" sz="4800" dirty="0" err="1">
                <a:solidFill>
                  <a:schemeClr val="accent1"/>
                </a:solidFill>
              </a:rPr>
              <a:t>Probabilistic</a:t>
            </a:r>
            <a:r>
              <a:rPr lang="fr-CH" sz="4800" dirty="0">
                <a:solidFill>
                  <a:schemeClr val="accent1"/>
                </a:solidFill>
              </a:rPr>
              <a:t> Model Checking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39A5B7-6D2A-4446-A8BE-AA2F0216C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01"/>
            <a:ext cx="9144000" cy="1655762"/>
          </a:xfrm>
        </p:spPr>
        <p:txBody>
          <a:bodyPr/>
          <a:lstStyle/>
          <a:p>
            <a:r>
              <a:rPr lang="fr-CH" dirty="0"/>
              <a:t>Jonathan Lo, Tommaso Peletta</a:t>
            </a:r>
          </a:p>
          <a:p>
            <a:r>
              <a:rPr lang="fr-CH" dirty="0"/>
              <a:t>3 Juin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4D4EB2-5E70-45B1-B8AF-8C785887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49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651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PRISM : application </a:t>
            </a:r>
            <a:r>
              <a:rPr lang="fr-CH" dirty="0" err="1">
                <a:solidFill>
                  <a:schemeClr val="accent1"/>
                </a:solidFill>
              </a:rPr>
              <a:t>domain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5</a:t>
            </a:fld>
            <a:endParaRPr lang="fr-CH"/>
          </a:p>
        </p:txBody>
      </p:sp>
      <p:sp>
        <p:nvSpPr>
          <p:cNvPr id="16" name="CasellaDiTesto 12">
            <a:extLst>
              <a:ext uri="{FF2B5EF4-FFF2-40B4-BE49-F238E27FC236}">
                <a16:creationId xmlns:a16="http://schemas.microsoft.com/office/drawing/2014/main" id="{53F3AC2D-3BD8-4C25-83FA-3C820B63DE2C}"/>
              </a:ext>
            </a:extLst>
          </p:cNvPr>
          <p:cNvSpPr txBox="1"/>
          <p:nvPr/>
        </p:nvSpPr>
        <p:spPr>
          <a:xfrm>
            <a:off x="865792" y="4007916"/>
            <a:ext cx="326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Automotive</a:t>
            </a:r>
          </a:p>
          <a:p>
            <a:pPr algn="ctr"/>
            <a:r>
              <a:rPr lang="it-IT" sz="2400" dirty="0"/>
              <a:t>system</a:t>
            </a:r>
          </a:p>
        </p:txBody>
      </p:sp>
      <p:sp>
        <p:nvSpPr>
          <p:cNvPr id="17" name="CasellaDiTesto 13">
            <a:extLst>
              <a:ext uri="{FF2B5EF4-FFF2-40B4-BE49-F238E27FC236}">
                <a16:creationId xmlns:a16="http://schemas.microsoft.com/office/drawing/2014/main" id="{133E3D43-64EA-43B8-8F63-AA04D56358A8}"/>
              </a:ext>
            </a:extLst>
          </p:cNvPr>
          <p:cNvSpPr txBox="1"/>
          <p:nvPr/>
        </p:nvSpPr>
        <p:spPr>
          <a:xfrm>
            <a:off x="4465929" y="4007916"/>
            <a:ext cx="326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Wireless</a:t>
            </a:r>
          </a:p>
          <a:p>
            <a:pPr algn="ctr"/>
            <a:r>
              <a:rPr lang="it-IT" sz="2400" dirty="0"/>
              <a:t>communication</a:t>
            </a:r>
          </a:p>
        </p:txBody>
      </p:sp>
      <p:sp>
        <p:nvSpPr>
          <p:cNvPr id="18" name="CasellaDiTesto 14">
            <a:extLst>
              <a:ext uri="{FF2B5EF4-FFF2-40B4-BE49-F238E27FC236}">
                <a16:creationId xmlns:a16="http://schemas.microsoft.com/office/drawing/2014/main" id="{B03B4F6F-0F06-4DC2-838C-D41A547330F1}"/>
              </a:ext>
            </a:extLst>
          </p:cNvPr>
          <p:cNvSpPr txBox="1"/>
          <p:nvPr/>
        </p:nvSpPr>
        <p:spPr>
          <a:xfrm>
            <a:off x="8016544" y="4017215"/>
            <a:ext cx="326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Randomised security protocol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C087DFA-3EDE-49B4-A820-BE2CD78E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7" t="6533" r="12645" b="14927"/>
          <a:stretch/>
        </p:blipFill>
        <p:spPr>
          <a:xfrm>
            <a:off x="8872538" y="2278856"/>
            <a:ext cx="1378656" cy="15501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66F9152-2694-44A7-A85F-6F56AD68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03" y="2318419"/>
            <a:ext cx="1550194" cy="155019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95E6942-DB1F-400B-8571-5C185C2FD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88" b="7757"/>
          <a:stretch/>
        </p:blipFill>
        <p:spPr>
          <a:xfrm>
            <a:off x="1769268" y="2318419"/>
            <a:ext cx="1550194" cy="15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>
                <a:solidFill>
                  <a:schemeClr val="accent1"/>
                </a:solidFill>
              </a:rPr>
              <a:t>PRISM : </a:t>
            </a:r>
            <a:r>
              <a:rPr lang="fr-CH" u="sng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6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1C7211E-6FF0-4398-A5E2-E6C05BFA4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77" y="1526414"/>
            <a:ext cx="3468921" cy="3805172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58D7630-C4BB-4075-8E81-886372F20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881" y="2695881"/>
            <a:ext cx="3894993" cy="284870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ct val="130000"/>
            </a:pPr>
            <a:r>
              <a:rPr lang="fr-CH" dirty="0"/>
              <a:t>P = ? [ </a:t>
            </a:r>
            <a:r>
              <a:rPr lang="fr-CH"/>
              <a:t>F </a:t>
            </a:r>
            <a:r>
              <a:rPr lang="fr-CH">
                <a:solidFill>
                  <a:srgbClr val="FF0000"/>
                </a:solidFill>
              </a:rPr>
              <a:t>s </a:t>
            </a:r>
            <a:r>
              <a:rPr lang="fr-CH"/>
              <a:t>= 7 </a:t>
            </a:r>
            <a:r>
              <a:rPr lang="fr-CH" dirty="0"/>
              <a:t>and </a:t>
            </a:r>
            <a:r>
              <a:rPr lang="fr-CH" dirty="0">
                <a:solidFill>
                  <a:srgbClr val="FF0000"/>
                </a:solidFill>
              </a:rPr>
              <a:t>d</a:t>
            </a:r>
            <a:r>
              <a:rPr lang="fr-CH" dirty="0"/>
              <a:t> = x]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SzPct val="130000"/>
            </a:pPr>
            <a:r>
              <a:rPr lang="fr-CH" dirty="0"/>
              <a:t>R = ? [F </a:t>
            </a:r>
            <a:r>
              <a:rPr lang="fr-CH" dirty="0">
                <a:solidFill>
                  <a:srgbClr val="FF0000"/>
                </a:solidFill>
              </a:rPr>
              <a:t>s</a:t>
            </a:r>
            <a:r>
              <a:rPr lang="fr-CH" dirty="0"/>
              <a:t> = 7]</a:t>
            </a:r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1B1C94E-8E89-49A9-8E16-9E3CE8B37A0B}"/>
              </a:ext>
            </a:extLst>
          </p:cNvPr>
          <p:cNvSpPr txBox="1">
            <a:spLocks/>
          </p:cNvSpPr>
          <p:nvPr/>
        </p:nvSpPr>
        <p:spPr>
          <a:xfrm>
            <a:off x="7464881" y="2092570"/>
            <a:ext cx="3894993" cy="102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561065-7EF2-4919-B1AE-5683BA45E33B}"/>
              </a:ext>
            </a:extLst>
          </p:cNvPr>
          <p:cNvSpPr txBox="1"/>
          <p:nvPr/>
        </p:nvSpPr>
        <p:spPr>
          <a:xfrm>
            <a:off x="7265803" y="1956750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Properties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DE8F1EE-F150-4636-978B-A388D4E70E6C}"/>
              </a:ext>
            </a:extLst>
          </p:cNvPr>
          <p:cNvSpPr txBox="1"/>
          <p:nvPr/>
        </p:nvSpPr>
        <p:spPr>
          <a:xfrm>
            <a:off x="2324100" y="5331586"/>
            <a:ext cx="37719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solidFill>
                  <a:srgbClr val="FF0000"/>
                </a:solidFill>
              </a:rPr>
              <a:t>s</a:t>
            </a:r>
            <a:r>
              <a:rPr lang="it-IT" sz="2000" dirty="0"/>
              <a:t> : </a:t>
            </a:r>
            <a:r>
              <a:rPr lang="it-IT" sz="2000" dirty="0" err="1"/>
              <a:t>current</a:t>
            </a:r>
            <a:r>
              <a:rPr lang="it-IT" sz="2000" dirty="0"/>
              <a:t> state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solidFill>
                  <a:srgbClr val="FF0000"/>
                </a:solidFill>
              </a:rPr>
              <a:t>d</a:t>
            </a:r>
            <a:r>
              <a:rPr lang="it-IT" sz="2000" dirty="0"/>
              <a:t> : </a:t>
            </a: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656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7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Single </a:t>
            </a:r>
            <a:r>
              <a:rPr lang="fr-CH" dirty="0" err="1"/>
              <a:t>lane</a:t>
            </a:r>
            <a:r>
              <a:rPr lang="fr-CH" dirty="0"/>
              <a:t> </a:t>
            </a:r>
            <a:r>
              <a:rPr lang="fr-CH" dirty="0" err="1"/>
              <a:t>roundabout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Mix of driver and </a:t>
            </a:r>
            <a:r>
              <a:rPr lang="fr-CH" dirty="0" err="1"/>
              <a:t>autonomous</a:t>
            </a:r>
            <a:r>
              <a:rPr lang="fr-CH" dirty="0"/>
              <a:t> </a:t>
            </a:r>
            <a:r>
              <a:rPr lang="fr-CH" dirty="0" err="1"/>
              <a:t>vehicle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Non-</a:t>
            </a:r>
            <a:r>
              <a:rPr lang="fr-CH" dirty="0" err="1"/>
              <a:t>deterministic</a:t>
            </a:r>
            <a:r>
              <a:rPr lang="fr-CH" dirty="0"/>
              <a:t> initial state and </a:t>
            </a:r>
            <a:r>
              <a:rPr lang="fr-CH" dirty="0" err="1"/>
              <a:t>behaviour</a:t>
            </a:r>
            <a:endParaRPr lang="fr-CH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3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Roundabout</a:t>
            </a:r>
            <a:r>
              <a:rPr lang="fr-CH" dirty="0">
                <a:solidFill>
                  <a:schemeClr val="accent1"/>
                </a:solidFill>
              </a:rPr>
              <a:t> Insertion </a:t>
            </a:r>
            <a:r>
              <a:rPr lang="fr-CH" dirty="0" err="1">
                <a:solidFill>
                  <a:schemeClr val="accent1"/>
                </a:solidFill>
              </a:rPr>
              <a:t>Analysis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8</a:t>
            </a:fld>
            <a:endParaRPr lang="fr-CH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4DAE0E-8A92-4013-A7D7-59225AF7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7" b="8178"/>
          <a:stretch/>
        </p:blipFill>
        <p:spPr>
          <a:xfrm>
            <a:off x="7480663" y="2351181"/>
            <a:ext cx="3083346" cy="307931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DB8A8F-72DC-45C4-8515-5A91835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0" y="2651220"/>
            <a:ext cx="4564120" cy="296472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30000"/>
            </a:pPr>
            <a:r>
              <a:rPr lang="fr-CH" dirty="0"/>
              <a:t>Collision </a:t>
            </a:r>
            <a:r>
              <a:rPr lang="fr-CH" dirty="0" err="1"/>
              <a:t>probability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 err="1"/>
              <a:t>Overall</a:t>
            </a:r>
            <a:r>
              <a:rPr lang="fr-CH" dirty="0"/>
              <a:t> </a:t>
            </a:r>
            <a:r>
              <a:rPr lang="fr-CH" dirty="0" err="1"/>
              <a:t>braking</a:t>
            </a:r>
            <a:endParaRPr lang="fr-CH" dirty="0"/>
          </a:p>
          <a:p>
            <a:pPr>
              <a:buClr>
                <a:schemeClr val="accent1"/>
              </a:buClr>
              <a:buSzPct val="130000"/>
            </a:pPr>
            <a:endParaRPr lang="fr-CH" dirty="0"/>
          </a:p>
          <a:p>
            <a:pPr>
              <a:buClr>
                <a:schemeClr val="accent1"/>
              </a:buClr>
              <a:buSzPct val="130000"/>
            </a:pPr>
            <a:r>
              <a:rPr lang="fr-CH" dirty="0"/>
              <a:t>Time </a:t>
            </a:r>
            <a:r>
              <a:rPr lang="fr-CH" dirty="0" err="1"/>
              <a:t>before</a:t>
            </a:r>
            <a:r>
              <a:rPr lang="fr-CH" dirty="0"/>
              <a:t> insertion</a:t>
            </a:r>
          </a:p>
          <a:p>
            <a:endParaRPr lang="fr-CH" sz="3200" dirty="0"/>
          </a:p>
          <a:p>
            <a:endParaRPr lang="fr-CH" sz="3200" u="sng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  <a:p>
            <a:endParaRPr lang="fr-CH" sz="3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9AF5FD9F-2401-4955-8937-2F686A7B9724}"/>
              </a:ext>
            </a:extLst>
          </p:cNvPr>
          <p:cNvSpPr txBox="1"/>
          <p:nvPr/>
        </p:nvSpPr>
        <p:spPr>
          <a:xfrm>
            <a:off x="1531880" y="1849593"/>
            <a:ext cx="37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Properties</a:t>
            </a:r>
            <a:endParaRPr lang="en-GB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059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41ABB-C77E-4D12-87C4-00409C41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err="1">
                <a:solidFill>
                  <a:schemeClr val="accent1"/>
                </a:solidFill>
              </a:rPr>
              <a:t>Stochastic</a:t>
            </a:r>
            <a:r>
              <a:rPr lang="fr-CH" dirty="0">
                <a:solidFill>
                  <a:schemeClr val="accent1"/>
                </a:solidFill>
              </a:rPr>
              <a:t> Cellular </a:t>
            </a:r>
            <a:r>
              <a:rPr lang="fr-CH" dirty="0" err="1">
                <a:solidFill>
                  <a:schemeClr val="accent1"/>
                </a:solidFill>
              </a:rPr>
              <a:t>Automata</a:t>
            </a:r>
            <a:endParaRPr lang="fr-CH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A704F-2295-4114-8F40-5FA47BAC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DCAA9-A281-4BED-B172-048C7AE96558}" type="slidenum">
              <a:rPr lang="fr-CH" smtClean="0"/>
              <a:t>9</a:t>
            </a:fld>
            <a:endParaRPr lang="fr-CH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8F31A6-0D77-444C-8459-B0D418A2B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2314988"/>
            <a:ext cx="7724775" cy="7715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3BA741C-98CC-42C9-8E06-7FF9F1698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7" t="22365" r="30420" b="27635"/>
          <a:stretch/>
        </p:blipFill>
        <p:spPr>
          <a:xfrm>
            <a:off x="2660700" y="3688433"/>
            <a:ext cx="160059" cy="166110"/>
          </a:xfrm>
          <a:prstGeom prst="ellipse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3E9AF08-B5D2-494F-A572-05B1011DA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12658" r="22437" b="16498"/>
          <a:stretch/>
        </p:blipFill>
        <p:spPr>
          <a:xfrm>
            <a:off x="6824761" y="3692704"/>
            <a:ext cx="170889" cy="173000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0FCE8CD-96AF-4D05-9E18-59B480C93E97}"/>
              </a:ext>
            </a:extLst>
          </p:cNvPr>
          <p:cNvSpPr txBox="1"/>
          <p:nvPr/>
        </p:nvSpPr>
        <p:spPr>
          <a:xfrm>
            <a:off x="7262911" y="3586822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A </a:t>
            </a:r>
            <a:r>
              <a:rPr lang="it-IT" dirty="0" err="1"/>
              <a:t>simplification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94F8BF-4096-4DBA-8E14-1F5A9A8D199C}"/>
              </a:ext>
            </a:extLst>
          </p:cNvPr>
          <p:cNvSpPr txBox="1"/>
          <p:nvPr/>
        </p:nvSpPr>
        <p:spPr>
          <a:xfrm>
            <a:off x="3098850" y="3586822"/>
            <a:ext cx="236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H </a:t>
            </a:r>
            <a:r>
              <a:rPr lang="it-IT" dirty="0" err="1"/>
              <a:t>simplification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D89F4FB-7394-45DE-BD5B-114203BD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065" y="4780042"/>
            <a:ext cx="284754" cy="46846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DA0B6E3-58E0-4A2A-A093-0C7E77302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68" y="4764772"/>
            <a:ext cx="284754" cy="47871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D3A3E87-D799-4914-8AF1-5B68D8D61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243" y="4775859"/>
            <a:ext cx="284754" cy="47715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92A04E-EE8A-4D11-84F9-16292BBE72F9}"/>
              </a:ext>
            </a:extLst>
          </p:cNvPr>
          <p:cNvSpPr txBox="1"/>
          <p:nvPr/>
        </p:nvSpPr>
        <p:spPr>
          <a:xfrm>
            <a:off x="5605898" y="4786408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Intersection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383A2C2-B6BD-4AC4-9336-C5A816EEA00C}"/>
              </a:ext>
            </a:extLst>
          </p:cNvPr>
          <p:cNvSpPr txBox="1"/>
          <p:nvPr/>
        </p:nvSpPr>
        <p:spPr>
          <a:xfrm>
            <a:off x="8207396" y="4805618"/>
            <a:ext cx="14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A size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D514560-7B3C-4659-BA28-025ECA028A19}"/>
              </a:ext>
            </a:extLst>
          </p:cNvPr>
          <p:cNvSpPr txBox="1"/>
          <p:nvPr/>
        </p:nvSpPr>
        <p:spPr>
          <a:xfrm>
            <a:off x="2827076" y="4805618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H size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7140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786</Words>
  <Application>Microsoft Office PowerPoint</Application>
  <PresentationFormat>Widescreen</PresentationFormat>
  <Paragraphs>452</Paragraphs>
  <Slides>49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Thème Office</vt:lpstr>
      <vt:lpstr>Vehicular Network Analysis Using Probabilistic Model Checking</vt:lpstr>
      <vt:lpstr>Goal of the project</vt:lpstr>
      <vt:lpstr>A Probabilistic Model Checker</vt:lpstr>
      <vt:lpstr>PRISM</vt:lpstr>
      <vt:lpstr>PRISM : application domain</vt:lpstr>
      <vt:lpstr>PRISM : Example</vt:lpstr>
      <vt:lpstr>Roundabout Insertion Analysis</vt:lpstr>
      <vt:lpstr>Roundabout Insertion Analysis</vt:lpstr>
      <vt:lpstr>Stochastic Cellular Automata</vt:lpstr>
      <vt:lpstr>Nagel-Schreckenberg Model</vt:lpstr>
      <vt:lpstr>Nagel-Schreckenberg Modified</vt:lpstr>
      <vt:lpstr>Nagel-Schreckenberg Modified</vt:lpstr>
      <vt:lpstr>Roundabout Insertion Analysis</vt:lpstr>
      <vt:lpstr>Road topology</vt:lpstr>
      <vt:lpstr>Road topology</vt:lpstr>
      <vt:lpstr>Petri Net</vt:lpstr>
      <vt:lpstr>Markov Model</vt:lpstr>
      <vt:lpstr>Travel time</vt:lpstr>
      <vt:lpstr>GreatSPN</vt:lpstr>
      <vt:lpstr>Petri Net</vt:lpstr>
      <vt:lpstr>Petri Net : Distance</vt:lpstr>
      <vt:lpstr>Place distribution</vt:lpstr>
      <vt:lpstr>Rate : problem</vt:lpstr>
      <vt:lpstr>Rate : solution</vt:lpstr>
      <vt:lpstr>Map</vt:lpstr>
      <vt:lpstr>Map</vt:lpstr>
      <vt:lpstr>Petri Net</vt:lpstr>
      <vt:lpstr>Average token in places</vt:lpstr>
      <vt:lpstr>Map : Overload</vt:lpstr>
      <vt:lpstr>Map : Low traffic</vt:lpstr>
      <vt:lpstr>Random insertion : why</vt:lpstr>
      <vt:lpstr>Random insertion : how</vt:lpstr>
      <vt:lpstr>Random insertion : Petri Net</vt:lpstr>
      <vt:lpstr>Results</vt:lpstr>
      <vt:lpstr>Map : Overload</vt:lpstr>
      <vt:lpstr>Map : Low traffic</vt:lpstr>
      <vt:lpstr>Local analysis</vt:lpstr>
      <vt:lpstr>Local analysis : left part</vt:lpstr>
      <vt:lpstr>Local analysis : left part</vt:lpstr>
      <vt:lpstr>Local analysis : right part</vt:lpstr>
      <vt:lpstr>Local analysis : right part</vt:lpstr>
      <vt:lpstr>Mitigate border error</vt:lpstr>
      <vt:lpstr>Complexity Analysis : Model</vt:lpstr>
      <vt:lpstr>Complexity Analysis : Results</vt:lpstr>
      <vt:lpstr>Complexity Analysis : Results</vt:lpstr>
      <vt:lpstr>Further Work</vt:lpstr>
      <vt:lpstr>Conclusion</vt:lpstr>
      <vt:lpstr>Github</vt:lpstr>
      <vt:lpstr>Vehicular Network Analysis Using Probabilistic Model Checking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Reasoning</dc:title>
  <dc:creator>Jonathan Lo</dc:creator>
  <cp:lastModifiedBy>Tommaso Peletta</cp:lastModifiedBy>
  <cp:revision>265</cp:revision>
  <dcterms:created xsi:type="dcterms:W3CDTF">2020-03-30T16:56:13Z</dcterms:created>
  <dcterms:modified xsi:type="dcterms:W3CDTF">2021-06-03T12:58:06Z</dcterms:modified>
</cp:coreProperties>
</file>